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Inter Bold" charset="1" panose="020B0802030000000004"/>
      <p:regular r:id="rId26"/>
    </p:embeddedFont>
    <p:embeddedFont>
      <p:font typeface="Inter" charset="1" panose="020B0502030000000004"/>
      <p:regular r:id="rId27"/>
    </p:embeddedFont>
    <p:embeddedFont>
      <p:font typeface="Inter Italics" charset="1" panose="020B0502030000000004"/>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8485104" y="8160554"/>
            <a:ext cx="1453670" cy="428324"/>
            <a:chOff x="0" y="0"/>
            <a:chExt cx="952367" cy="280615"/>
          </a:xfrm>
        </p:grpSpPr>
        <p:sp>
          <p:nvSpPr>
            <p:cNvPr name="Freeform 3" id="3"/>
            <p:cNvSpPr/>
            <p:nvPr/>
          </p:nvSpPr>
          <p:spPr>
            <a:xfrm flipH="false" flipV="false" rot="0">
              <a:off x="0" y="0"/>
              <a:ext cx="952367" cy="280615"/>
            </a:xfrm>
            <a:custGeom>
              <a:avLst/>
              <a:gdLst/>
              <a:ahLst/>
              <a:cxnLst/>
              <a:rect r="r" b="b" t="t" l="l"/>
              <a:pathLst>
                <a:path h="280615" w="952367">
                  <a:moveTo>
                    <a:pt x="140308" y="0"/>
                  </a:moveTo>
                  <a:lnTo>
                    <a:pt x="812059" y="0"/>
                  </a:lnTo>
                  <a:cubicBezTo>
                    <a:pt x="889549" y="0"/>
                    <a:pt x="952367" y="62818"/>
                    <a:pt x="952367" y="140308"/>
                  </a:cubicBezTo>
                  <a:lnTo>
                    <a:pt x="952367" y="140308"/>
                  </a:lnTo>
                  <a:cubicBezTo>
                    <a:pt x="952367" y="177519"/>
                    <a:pt x="937585" y="213207"/>
                    <a:pt x="911272" y="239520"/>
                  </a:cubicBezTo>
                  <a:cubicBezTo>
                    <a:pt x="884959" y="265833"/>
                    <a:pt x="849271" y="280615"/>
                    <a:pt x="812059" y="280615"/>
                  </a:cubicBezTo>
                  <a:lnTo>
                    <a:pt x="140308" y="280615"/>
                  </a:lnTo>
                  <a:cubicBezTo>
                    <a:pt x="62818" y="280615"/>
                    <a:pt x="0" y="217797"/>
                    <a:pt x="0" y="140308"/>
                  </a:cubicBezTo>
                  <a:lnTo>
                    <a:pt x="0" y="140308"/>
                  </a:lnTo>
                  <a:cubicBezTo>
                    <a:pt x="0" y="62818"/>
                    <a:pt x="62818" y="0"/>
                    <a:pt x="140308" y="0"/>
                  </a:cubicBezTo>
                  <a:close/>
                </a:path>
              </a:pathLst>
            </a:custGeom>
            <a:solidFill>
              <a:srgbClr val="000000">
                <a:alpha val="0"/>
              </a:srgbClr>
            </a:solidFill>
            <a:ln w="9525" cap="rnd">
              <a:solidFill>
                <a:srgbClr val="000000"/>
              </a:solidFill>
              <a:prstDash val="solid"/>
              <a:round/>
            </a:ln>
          </p:spPr>
        </p:sp>
        <p:sp>
          <p:nvSpPr>
            <p:cNvPr name="TextBox 4" id="4"/>
            <p:cNvSpPr txBox="true"/>
            <p:nvPr/>
          </p:nvSpPr>
          <p:spPr>
            <a:xfrm>
              <a:off x="0" y="-28575"/>
              <a:ext cx="952367" cy="309190"/>
            </a:xfrm>
            <a:prstGeom prst="rect">
              <a:avLst/>
            </a:prstGeom>
          </p:spPr>
          <p:txBody>
            <a:bodyPr anchor="ctr" rtlCol="false" tIns="40640" lIns="40640" bIns="40640" rIns="40640"/>
            <a:lstStyle/>
            <a:p>
              <a:pPr algn="ctr">
                <a:lnSpc>
                  <a:spcPts val="2127"/>
                </a:lnSpc>
              </a:pPr>
            </a:p>
          </p:txBody>
        </p:sp>
      </p:grpSp>
      <p:sp>
        <p:nvSpPr>
          <p:cNvPr name="AutoShape 5" id="5"/>
          <p:cNvSpPr/>
          <p:nvPr/>
        </p:nvSpPr>
        <p:spPr>
          <a:xfrm>
            <a:off x="8867076" y="8374716"/>
            <a:ext cx="714075" cy="0"/>
          </a:xfrm>
          <a:prstGeom prst="line">
            <a:avLst/>
          </a:prstGeom>
          <a:ln cap="flat" w="19050">
            <a:solidFill>
              <a:srgbClr val="000000">
                <a:alpha val="70980"/>
              </a:srgbClr>
            </a:solidFill>
            <a:prstDash val="solid"/>
            <a:headEnd type="none" len="sm" w="sm"/>
            <a:tailEnd type="arrow" len="sm" w="med"/>
          </a:ln>
        </p:spPr>
      </p:sp>
      <p:sp>
        <p:nvSpPr>
          <p:cNvPr name="Freeform 6" id="6"/>
          <p:cNvSpPr/>
          <p:nvPr/>
        </p:nvSpPr>
        <p:spPr>
          <a:xfrm flipH="false" flipV="false" rot="0">
            <a:off x="7702242" y="2247377"/>
            <a:ext cx="2883516" cy="1802198"/>
          </a:xfrm>
          <a:custGeom>
            <a:avLst/>
            <a:gdLst/>
            <a:ahLst/>
            <a:cxnLst/>
            <a:rect r="r" b="b" t="t" l="l"/>
            <a:pathLst>
              <a:path h="1802198" w="2883516">
                <a:moveTo>
                  <a:pt x="0" y="0"/>
                </a:moveTo>
                <a:lnTo>
                  <a:pt x="2883516" y="0"/>
                </a:lnTo>
                <a:lnTo>
                  <a:pt x="2883516" y="1802198"/>
                </a:lnTo>
                <a:lnTo>
                  <a:pt x="0" y="1802198"/>
                </a:lnTo>
                <a:lnTo>
                  <a:pt x="0" y="0"/>
                </a:lnTo>
                <a:close/>
              </a:path>
            </a:pathLst>
          </a:custGeom>
          <a:blipFill>
            <a:blip r:embed="rId2"/>
            <a:stretch>
              <a:fillRect l="0" t="0" r="0" b="0"/>
            </a:stretch>
          </a:blipFill>
        </p:spPr>
      </p:sp>
      <p:sp>
        <p:nvSpPr>
          <p:cNvPr name="TextBox 7" id="7"/>
          <p:cNvSpPr txBox="true"/>
          <p:nvPr/>
        </p:nvSpPr>
        <p:spPr>
          <a:xfrm rot="0">
            <a:off x="3706170" y="4154350"/>
            <a:ext cx="10875659" cy="1768751"/>
          </a:xfrm>
          <a:prstGeom prst="rect">
            <a:avLst/>
          </a:prstGeom>
        </p:spPr>
        <p:txBody>
          <a:bodyPr anchor="t" rtlCol="false" tIns="0" lIns="0" bIns="0" rIns="0">
            <a:spAutoFit/>
          </a:bodyPr>
          <a:lstStyle/>
          <a:p>
            <a:pPr algn="ctr">
              <a:lnSpc>
                <a:spcPts val="14334"/>
              </a:lnSpc>
            </a:pPr>
            <a:r>
              <a:rPr lang="en-US" b="true" sz="10239" spc="286">
                <a:solidFill>
                  <a:srgbClr val="404040"/>
                </a:solidFill>
                <a:latin typeface="Inter Bold"/>
                <a:ea typeface="Inter Bold"/>
                <a:cs typeface="Inter Bold"/>
                <a:sym typeface="Inter Bold"/>
              </a:rPr>
              <a:t>BUSINESS CASE</a:t>
            </a:r>
          </a:p>
        </p:txBody>
      </p:sp>
      <p:sp>
        <p:nvSpPr>
          <p:cNvPr name="TextBox 8" id="8"/>
          <p:cNvSpPr txBox="true"/>
          <p:nvPr/>
        </p:nvSpPr>
        <p:spPr>
          <a:xfrm rot="0">
            <a:off x="4614700" y="6229583"/>
            <a:ext cx="9058600" cy="365455"/>
          </a:xfrm>
          <a:prstGeom prst="rect">
            <a:avLst/>
          </a:prstGeom>
        </p:spPr>
        <p:txBody>
          <a:bodyPr anchor="t" rtlCol="false" tIns="0" lIns="0" bIns="0" rIns="0">
            <a:spAutoFit/>
          </a:bodyPr>
          <a:lstStyle/>
          <a:p>
            <a:pPr algn="ctr">
              <a:lnSpc>
                <a:spcPts val="2891"/>
              </a:lnSpc>
            </a:pPr>
            <a:r>
              <a:rPr lang="en-US" sz="2370">
                <a:solidFill>
                  <a:srgbClr val="000000"/>
                </a:solidFill>
                <a:latin typeface="Inter"/>
                <a:ea typeface="Inter"/>
                <a:cs typeface="Inter"/>
                <a:sym typeface="Inter"/>
              </a:rPr>
              <a:t>Caso práctico de estimación de precios de inmuebles</a:t>
            </a:r>
          </a:p>
        </p:txBody>
      </p:sp>
      <p:sp>
        <p:nvSpPr>
          <p:cNvPr name="TextBox 9" id="9"/>
          <p:cNvSpPr txBox="true"/>
          <p:nvPr/>
        </p:nvSpPr>
        <p:spPr>
          <a:xfrm rot="0">
            <a:off x="1028700" y="9248775"/>
            <a:ext cx="2512675" cy="268201"/>
          </a:xfrm>
          <a:prstGeom prst="rect">
            <a:avLst/>
          </a:prstGeom>
        </p:spPr>
        <p:txBody>
          <a:bodyPr anchor="t" rtlCol="false" tIns="0" lIns="0" bIns="0" rIns="0">
            <a:spAutoFit/>
          </a:bodyPr>
          <a:lstStyle/>
          <a:p>
            <a:pPr algn="l">
              <a:lnSpc>
                <a:spcPts val="2123"/>
              </a:lnSpc>
            </a:pPr>
            <a:r>
              <a:rPr lang="en-US" sz="1740">
                <a:solidFill>
                  <a:srgbClr val="000000"/>
                </a:solidFill>
                <a:latin typeface="Inter"/>
                <a:ea typeface="Inter"/>
                <a:cs typeface="Inter"/>
                <a:sym typeface="Inter"/>
              </a:rPr>
              <a:t>Algorithia</a:t>
            </a:r>
          </a:p>
        </p:txBody>
      </p:sp>
      <p:sp>
        <p:nvSpPr>
          <p:cNvPr name="TextBox 10" id="10"/>
          <p:cNvSpPr txBox="true"/>
          <p:nvPr/>
        </p:nvSpPr>
        <p:spPr>
          <a:xfrm rot="0">
            <a:off x="14746625" y="8953424"/>
            <a:ext cx="2512675" cy="271804"/>
          </a:xfrm>
          <a:prstGeom prst="rect">
            <a:avLst/>
          </a:prstGeom>
        </p:spPr>
        <p:txBody>
          <a:bodyPr anchor="t" rtlCol="false" tIns="0" lIns="0" bIns="0" rIns="0">
            <a:spAutoFit/>
          </a:bodyPr>
          <a:lstStyle/>
          <a:p>
            <a:pPr algn="r">
              <a:lnSpc>
                <a:spcPts val="2123"/>
              </a:lnSpc>
            </a:pPr>
            <a:r>
              <a:rPr lang="en-US" sz="1740">
                <a:solidFill>
                  <a:srgbClr val="000000"/>
                </a:solidFill>
                <a:latin typeface="Inter"/>
                <a:ea typeface="Inter"/>
                <a:cs typeface="Inter"/>
                <a:sym typeface="Inter"/>
              </a:rPr>
              <a:t>Miguel Reséndiz</a:t>
            </a:r>
          </a:p>
        </p:txBody>
      </p:sp>
      <p:sp>
        <p:nvSpPr>
          <p:cNvPr name="TextBox 11" id="11"/>
          <p:cNvSpPr txBox="true"/>
          <p:nvPr/>
        </p:nvSpPr>
        <p:spPr>
          <a:xfrm rot="0">
            <a:off x="14746625" y="1377646"/>
            <a:ext cx="2512675" cy="271804"/>
          </a:xfrm>
          <a:prstGeom prst="rect">
            <a:avLst/>
          </a:prstGeom>
        </p:spPr>
        <p:txBody>
          <a:bodyPr anchor="t" rtlCol="false" tIns="0" lIns="0" bIns="0" rIns="0">
            <a:spAutoFit/>
          </a:bodyPr>
          <a:lstStyle/>
          <a:p>
            <a:pPr algn="r">
              <a:lnSpc>
                <a:spcPts val="2123"/>
              </a:lnSpc>
            </a:pPr>
            <a:r>
              <a:rPr lang="en-US" sz="1740">
                <a:solidFill>
                  <a:srgbClr val="000000"/>
                </a:solidFill>
                <a:latin typeface="Inter"/>
                <a:ea typeface="Inter"/>
                <a:cs typeface="Inter"/>
                <a:sym typeface="Inter"/>
              </a:rPr>
              <a:t>01/28/2024</a:t>
            </a:r>
          </a:p>
        </p:txBody>
      </p:sp>
      <p:sp>
        <p:nvSpPr>
          <p:cNvPr name="TextBox 12" id="12"/>
          <p:cNvSpPr txBox="true"/>
          <p:nvPr/>
        </p:nvSpPr>
        <p:spPr>
          <a:xfrm rot="0">
            <a:off x="14851123" y="8594953"/>
            <a:ext cx="2408177" cy="271804"/>
          </a:xfrm>
          <a:prstGeom prst="rect">
            <a:avLst/>
          </a:prstGeom>
        </p:spPr>
        <p:txBody>
          <a:bodyPr anchor="t" rtlCol="false" tIns="0" lIns="0" bIns="0" rIns="0">
            <a:spAutoFit/>
          </a:bodyPr>
          <a:lstStyle/>
          <a:p>
            <a:pPr algn="r">
              <a:lnSpc>
                <a:spcPts val="2123"/>
              </a:lnSpc>
            </a:pPr>
            <a:r>
              <a:rPr lang="en-US" sz="1740">
                <a:solidFill>
                  <a:srgbClr val="000000"/>
                </a:solidFill>
                <a:latin typeface="Inter"/>
                <a:ea typeface="Inter"/>
                <a:cs typeface="Inter"/>
                <a:sym typeface="Inter"/>
              </a:rPr>
              <a:t>PRESENTADO POR:</a:t>
            </a:r>
          </a:p>
        </p:txBody>
      </p:sp>
      <p:sp>
        <p:nvSpPr>
          <p:cNvPr name="TextBox 13" id="13"/>
          <p:cNvSpPr txBox="true"/>
          <p:nvPr/>
        </p:nvSpPr>
        <p:spPr>
          <a:xfrm rot="0">
            <a:off x="14851123" y="1019175"/>
            <a:ext cx="2408177" cy="271804"/>
          </a:xfrm>
          <a:prstGeom prst="rect">
            <a:avLst/>
          </a:prstGeom>
        </p:spPr>
        <p:txBody>
          <a:bodyPr anchor="t" rtlCol="false" tIns="0" lIns="0" bIns="0" rIns="0">
            <a:spAutoFit/>
          </a:bodyPr>
          <a:lstStyle/>
          <a:p>
            <a:pPr algn="r">
              <a:lnSpc>
                <a:spcPts val="2123"/>
              </a:lnSpc>
            </a:pPr>
            <a:r>
              <a:rPr lang="en-US" sz="1740">
                <a:solidFill>
                  <a:srgbClr val="000000"/>
                </a:solidFill>
                <a:latin typeface="Inter"/>
                <a:ea typeface="Inter"/>
                <a:cs typeface="Inter"/>
                <a:sym typeface="Inter"/>
              </a:rPr>
              <a:t>DATE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42009" y="126116"/>
            <a:ext cx="654702" cy="6547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8B9684"/>
              </a:solidFill>
              <a:prstDash val="solid"/>
              <a:miter/>
            </a:ln>
          </p:spPr>
        </p:sp>
        <p:sp>
          <p:nvSpPr>
            <p:cNvPr name="TextBox 4" id="4"/>
            <p:cNvSpPr txBox="true"/>
            <p:nvPr/>
          </p:nvSpPr>
          <p:spPr>
            <a:xfrm>
              <a:off x="76200" y="66675"/>
              <a:ext cx="660400" cy="669925"/>
            </a:xfrm>
            <a:prstGeom prst="rect">
              <a:avLst/>
            </a:prstGeom>
          </p:spPr>
          <p:txBody>
            <a:bodyPr anchor="ctr" rtlCol="false" tIns="39682" lIns="39682" bIns="39682" rIns="39682"/>
            <a:lstStyle/>
            <a:p>
              <a:pPr algn="ctr">
                <a:lnSpc>
                  <a:spcPts val="2123"/>
                </a:lnSpc>
              </a:pPr>
            </a:p>
          </p:txBody>
        </p:sp>
      </p:grpSp>
      <p:sp>
        <p:nvSpPr>
          <p:cNvPr name="Freeform 5" id="5"/>
          <p:cNvSpPr/>
          <p:nvPr/>
        </p:nvSpPr>
        <p:spPr>
          <a:xfrm flipH="false" flipV="false" rot="0">
            <a:off x="1028700" y="5391162"/>
            <a:ext cx="4556275" cy="3867138"/>
          </a:xfrm>
          <a:custGeom>
            <a:avLst/>
            <a:gdLst/>
            <a:ahLst/>
            <a:cxnLst/>
            <a:rect r="r" b="b" t="t" l="l"/>
            <a:pathLst>
              <a:path h="3867138" w="4556275">
                <a:moveTo>
                  <a:pt x="0" y="0"/>
                </a:moveTo>
                <a:lnTo>
                  <a:pt x="4556275" y="0"/>
                </a:lnTo>
                <a:lnTo>
                  <a:pt x="4556275" y="3867138"/>
                </a:lnTo>
                <a:lnTo>
                  <a:pt x="0" y="3867138"/>
                </a:lnTo>
                <a:lnTo>
                  <a:pt x="0" y="0"/>
                </a:lnTo>
                <a:close/>
              </a:path>
            </a:pathLst>
          </a:custGeom>
          <a:blipFill>
            <a:blip r:embed="rId2"/>
            <a:stretch>
              <a:fillRect l="0" t="0" r="0" b="0"/>
            </a:stretch>
          </a:blipFill>
        </p:spPr>
      </p:sp>
      <p:sp>
        <p:nvSpPr>
          <p:cNvPr name="Freeform 6" id="6"/>
          <p:cNvSpPr/>
          <p:nvPr/>
        </p:nvSpPr>
        <p:spPr>
          <a:xfrm flipH="false" flipV="false" rot="0">
            <a:off x="6793156" y="5391162"/>
            <a:ext cx="4516366" cy="3867138"/>
          </a:xfrm>
          <a:custGeom>
            <a:avLst/>
            <a:gdLst/>
            <a:ahLst/>
            <a:cxnLst/>
            <a:rect r="r" b="b" t="t" l="l"/>
            <a:pathLst>
              <a:path h="3867138" w="4516366">
                <a:moveTo>
                  <a:pt x="0" y="0"/>
                </a:moveTo>
                <a:lnTo>
                  <a:pt x="4516366" y="0"/>
                </a:lnTo>
                <a:lnTo>
                  <a:pt x="4516366" y="3867138"/>
                </a:lnTo>
                <a:lnTo>
                  <a:pt x="0" y="3867138"/>
                </a:lnTo>
                <a:lnTo>
                  <a:pt x="0" y="0"/>
                </a:lnTo>
                <a:close/>
              </a:path>
            </a:pathLst>
          </a:custGeom>
          <a:blipFill>
            <a:blip r:embed="rId3"/>
            <a:stretch>
              <a:fillRect l="0" t="0" r="0" b="0"/>
            </a:stretch>
          </a:blipFill>
        </p:spPr>
      </p:sp>
      <p:sp>
        <p:nvSpPr>
          <p:cNvPr name="Freeform 7" id="7"/>
          <p:cNvSpPr/>
          <p:nvPr/>
        </p:nvSpPr>
        <p:spPr>
          <a:xfrm flipH="false" flipV="false" rot="0">
            <a:off x="12703025" y="5391162"/>
            <a:ext cx="4556275" cy="3867138"/>
          </a:xfrm>
          <a:custGeom>
            <a:avLst/>
            <a:gdLst/>
            <a:ahLst/>
            <a:cxnLst/>
            <a:rect r="r" b="b" t="t" l="l"/>
            <a:pathLst>
              <a:path h="3867138" w="4556275">
                <a:moveTo>
                  <a:pt x="0" y="0"/>
                </a:moveTo>
                <a:lnTo>
                  <a:pt x="4556275" y="0"/>
                </a:lnTo>
                <a:lnTo>
                  <a:pt x="4556275" y="3867138"/>
                </a:lnTo>
                <a:lnTo>
                  <a:pt x="0" y="3867138"/>
                </a:lnTo>
                <a:lnTo>
                  <a:pt x="0" y="0"/>
                </a:lnTo>
                <a:close/>
              </a:path>
            </a:pathLst>
          </a:custGeom>
          <a:blipFill>
            <a:blip r:embed="rId4"/>
            <a:stretch>
              <a:fillRect l="0" t="0" r="0" b="0"/>
            </a:stretch>
          </a:blipFill>
        </p:spPr>
      </p:sp>
      <p:sp>
        <p:nvSpPr>
          <p:cNvPr name="Freeform 8" id="8"/>
          <p:cNvSpPr/>
          <p:nvPr/>
        </p:nvSpPr>
        <p:spPr>
          <a:xfrm flipH="false" flipV="false" rot="0">
            <a:off x="12703025" y="1012807"/>
            <a:ext cx="4556275" cy="3867138"/>
          </a:xfrm>
          <a:custGeom>
            <a:avLst/>
            <a:gdLst/>
            <a:ahLst/>
            <a:cxnLst/>
            <a:rect r="r" b="b" t="t" l="l"/>
            <a:pathLst>
              <a:path h="3867138" w="4556275">
                <a:moveTo>
                  <a:pt x="0" y="0"/>
                </a:moveTo>
                <a:lnTo>
                  <a:pt x="4556275" y="0"/>
                </a:lnTo>
                <a:lnTo>
                  <a:pt x="4556275" y="3867138"/>
                </a:lnTo>
                <a:lnTo>
                  <a:pt x="0" y="3867138"/>
                </a:lnTo>
                <a:lnTo>
                  <a:pt x="0" y="0"/>
                </a:lnTo>
                <a:close/>
              </a:path>
            </a:pathLst>
          </a:custGeom>
          <a:blipFill>
            <a:blip r:embed="rId5"/>
            <a:stretch>
              <a:fillRect l="0" t="0" r="0" b="0"/>
            </a:stretch>
          </a:blipFill>
        </p:spPr>
      </p:sp>
      <p:sp>
        <p:nvSpPr>
          <p:cNvPr name="TextBox 9" id="9"/>
          <p:cNvSpPr txBox="true"/>
          <p:nvPr/>
        </p:nvSpPr>
        <p:spPr>
          <a:xfrm rot="0">
            <a:off x="1028700" y="984232"/>
            <a:ext cx="11707591" cy="796693"/>
          </a:xfrm>
          <a:prstGeom prst="rect">
            <a:avLst/>
          </a:prstGeom>
        </p:spPr>
        <p:txBody>
          <a:bodyPr anchor="t" rtlCol="false" tIns="0" lIns="0" bIns="0" rIns="0">
            <a:spAutoFit/>
          </a:bodyPr>
          <a:lstStyle/>
          <a:p>
            <a:pPr algn="l">
              <a:lnSpc>
                <a:spcPts val="6211"/>
              </a:lnSpc>
              <a:spcBef>
                <a:spcPct val="0"/>
              </a:spcBef>
            </a:pPr>
            <a:r>
              <a:rPr lang="en-US" sz="5091">
                <a:solidFill>
                  <a:srgbClr val="404040"/>
                </a:solidFill>
                <a:latin typeface="Inter"/>
                <a:ea typeface="Inter"/>
                <a:cs typeface="Inter"/>
                <a:sym typeface="Inter"/>
              </a:rPr>
              <a:t>METODOLOGIA</a:t>
            </a:r>
          </a:p>
        </p:txBody>
      </p:sp>
      <p:sp>
        <p:nvSpPr>
          <p:cNvPr name="TextBox 10" id="10"/>
          <p:cNvSpPr txBox="true"/>
          <p:nvPr/>
        </p:nvSpPr>
        <p:spPr>
          <a:xfrm rot="0">
            <a:off x="1028700" y="2605659"/>
            <a:ext cx="9829085" cy="2595003"/>
          </a:xfrm>
          <a:prstGeom prst="rect">
            <a:avLst/>
          </a:prstGeom>
        </p:spPr>
        <p:txBody>
          <a:bodyPr anchor="t" rtlCol="false" tIns="0" lIns="0" bIns="0" rIns="0">
            <a:spAutoFit/>
          </a:bodyPr>
          <a:lstStyle/>
          <a:p>
            <a:pPr algn="l">
              <a:lnSpc>
                <a:spcPts val="2556"/>
              </a:lnSpc>
            </a:pPr>
            <a:r>
              <a:rPr lang="en-US" sz="2095">
                <a:solidFill>
                  <a:srgbClr val="000000"/>
                </a:solidFill>
                <a:latin typeface="Inter"/>
                <a:ea typeface="Inter"/>
                <a:cs typeface="Inter"/>
                <a:sym typeface="Inter"/>
              </a:rPr>
              <a:t>Con el fin de realizar distintas versiones de un modelo de regresión lineal. Se propusieron 4 distintos modelos, considerando la variable independiente como las 4 con las que tuviera más relación el precio.</a:t>
            </a:r>
          </a:p>
          <a:p>
            <a:pPr algn="l">
              <a:lnSpc>
                <a:spcPts val="2556"/>
              </a:lnSpc>
            </a:pPr>
          </a:p>
          <a:p>
            <a:pPr algn="l" marL="452399" indent="-226200" lvl="1">
              <a:lnSpc>
                <a:spcPts val="2556"/>
              </a:lnSpc>
              <a:buFont typeface="Arial"/>
              <a:buChar char="•"/>
            </a:pPr>
            <a:r>
              <a:rPr lang="en-US" sz="2095">
                <a:solidFill>
                  <a:srgbClr val="000000"/>
                </a:solidFill>
                <a:latin typeface="Inter"/>
                <a:ea typeface="Inter"/>
                <a:cs typeface="Inter"/>
                <a:sym typeface="Inter"/>
              </a:rPr>
              <a:t>Modelo 1: Precio, Grado (correlación .7) [fig5]</a:t>
            </a:r>
          </a:p>
          <a:p>
            <a:pPr algn="l" marL="452399" indent="-226200" lvl="1">
              <a:lnSpc>
                <a:spcPts val="2556"/>
              </a:lnSpc>
              <a:buFont typeface="Arial"/>
              <a:buChar char="•"/>
            </a:pPr>
            <a:r>
              <a:rPr lang="en-US" sz="2095">
                <a:solidFill>
                  <a:srgbClr val="000000"/>
                </a:solidFill>
                <a:latin typeface="Inter"/>
                <a:ea typeface="Inter"/>
                <a:cs typeface="Inter"/>
                <a:sym typeface="Inter"/>
              </a:rPr>
              <a:t>Modelo 2: Precio, Medida de vivienda (correlación de .67) [fig6]</a:t>
            </a:r>
          </a:p>
          <a:p>
            <a:pPr algn="l" marL="452399" indent="-226200" lvl="1">
              <a:lnSpc>
                <a:spcPts val="2556"/>
              </a:lnSpc>
              <a:buFont typeface="Arial"/>
              <a:buChar char="•"/>
            </a:pPr>
            <a:r>
              <a:rPr lang="en-US" sz="2095">
                <a:solidFill>
                  <a:srgbClr val="000000"/>
                </a:solidFill>
                <a:latin typeface="Inter"/>
                <a:ea typeface="Inter"/>
                <a:cs typeface="Inter"/>
                <a:sym typeface="Inter"/>
              </a:rPr>
              <a:t>Modelo 3: Precio, Medida de sótano (correlación de .59) [fig7]</a:t>
            </a:r>
          </a:p>
          <a:p>
            <a:pPr algn="l" marL="452399" indent="-226200" lvl="1">
              <a:lnSpc>
                <a:spcPts val="2556"/>
              </a:lnSpc>
              <a:buFont typeface="Arial"/>
              <a:buChar char="•"/>
            </a:pPr>
            <a:r>
              <a:rPr lang="en-US" sz="2095">
                <a:solidFill>
                  <a:srgbClr val="000000"/>
                </a:solidFill>
                <a:latin typeface="Inter"/>
                <a:ea typeface="Inter"/>
                <a:cs typeface="Inter"/>
                <a:sym typeface="Inter"/>
              </a:rPr>
              <a:t>Modelo 4: Precio, Medida de vivienda transformada (correlación .61) [fig8]</a:t>
            </a:r>
          </a:p>
        </p:txBody>
      </p:sp>
      <p:sp>
        <p:nvSpPr>
          <p:cNvPr name="TextBox 11" id="11"/>
          <p:cNvSpPr txBox="true"/>
          <p:nvPr/>
        </p:nvSpPr>
        <p:spPr>
          <a:xfrm rot="0">
            <a:off x="1028700" y="1993572"/>
            <a:ext cx="7314748" cy="402537"/>
          </a:xfrm>
          <a:prstGeom prst="rect">
            <a:avLst/>
          </a:prstGeom>
        </p:spPr>
        <p:txBody>
          <a:bodyPr anchor="t" rtlCol="false" tIns="0" lIns="0" bIns="0" rIns="0">
            <a:spAutoFit/>
          </a:bodyPr>
          <a:lstStyle/>
          <a:p>
            <a:pPr algn="l">
              <a:lnSpc>
                <a:spcPts val="3152"/>
              </a:lnSpc>
            </a:pPr>
            <a:r>
              <a:rPr lang="en-US" sz="2584" b="true">
                <a:solidFill>
                  <a:srgbClr val="000000"/>
                </a:solidFill>
                <a:latin typeface="Inter Bold"/>
                <a:ea typeface="Inter Bold"/>
                <a:cs typeface="Inter Bold"/>
                <a:sym typeface="Inter Bold"/>
              </a:rPr>
              <a:t>Modelo 1 - Regresión lineal.</a:t>
            </a:r>
          </a:p>
        </p:txBody>
      </p:sp>
      <p:sp>
        <p:nvSpPr>
          <p:cNvPr name="TextBox 12" id="12"/>
          <p:cNvSpPr txBox="true"/>
          <p:nvPr/>
        </p:nvSpPr>
        <p:spPr>
          <a:xfrm rot="0">
            <a:off x="196996" y="208064"/>
            <a:ext cx="544727" cy="443179"/>
          </a:xfrm>
          <a:prstGeom prst="rect">
            <a:avLst/>
          </a:prstGeom>
        </p:spPr>
        <p:txBody>
          <a:bodyPr anchor="t" rtlCol="false" tIns="0" lIns="0" bIns="0" rIns="0">
            <a:spAutoFit/>
          </a:bodyPr>
          <a:lstStyle/>
          <a:p>
            <a:pPr algn="ctr">
              <a:lnSpc>
                <a:spcPts val="3643"/>
              </a:lnSpc>
            </a:pPr>
            <a:r>
              <a:rPr lang="en-US" sz="2602">
                <a:solidFill>
                  <a:srgbClr val="8B9684">
                    <a:alpha val="82745"/>
                  </a:srgbClr>
                </a:solidFill>
                <a:latin typeface="Inter"/>
                <a:ea typeface="Inter"/>
                <a:cs typeface="Inter"/>
                <a:sym typeface="Inter"/>
              </a:rPr>
              <a:t>08</a:t>
            </a:r>
          </a:p>
        </p:txBody>
      </p:sp>
      <p:sp>
        <p:nvSpPr>
          <p:cNvPr name="TextBox 13" id="13"/>
          <p:cNvSpPr txBox="true"/>
          <p:nvPr/>
        </p:nvSpPr>
        <p:spPr>
          <a:xfrm rot="0">
            <a:off x="1028700" y="9248775"/>
            <a:ext cx="3452900" cy="168668"/>
          </a:xfrm>
          <a:prstGeom prst="rect">
            <a:avLst/>
          </a:prstGeom>
        </p:spPr>
        <p:txBody>
          <a:bodyPr anchor="t" rtlCol="false" tIns="0" lIns="0" bIns="0" rIns="0">
            <a:spAutoFit/>
          </a:bodyPr>
          <a:lstStyle/>
          <a:p>
            <a:pPr algn="l">
              <a:lnSpc>
                <a:spcPts val="1336"/>
              </a:lnSpc>
            </a:pPr>
            <a:r>
              <a:rPr lang="en-US" sz="1095">
                <a:solidFill>
                  <a:srgbClr val="000000"/>
                </a:solidFill>
                <a:latin typeface="Inter"/>
                <a:ea typeface="Inter"/>
                <a:cs typeface="Inter"/>
                <a:sym typeface="Inter"/>
              </a:rPr>
              <a:t>fig5: Gráfico de dispersión (price_log, grade)</a:t>
            </a:r>
          </a:p>
        </p:txBody>
      </p:sp>
      <p:sp>
        <p:nvSpPr>
          <p:cNvPr name="TextBox 14" id="14"/>
          <p:cNvSpPr txBox="true"/>
          <p:nvPr/>
        </p:nvSpPr>
        <p:spPr>
          <a:xfrm rot="0">
            <a:off x="6793156" y="9248775"/>
            <a:ext cx="4064629" cy="168668"/>
          </a:xfrm>
          <a:prstGeom prst="rect">
            <a:avLst/>
          </a:prstGeom>
        </p:spPr>
        <p:txBody>
          <a:bodyPr anchor="t" rtlCol="false" tIns="0" lIns="0" bIns="0" rIns="0">
            <a:spAutoFit/>
          </a:bodyPr>
          <a:lstStyle/>
          <a:p>
            <a:pPr algn="l">
              <a:lnSpc>
                <a:spcPts val="1336"/>
              </a:lnSpc>
            </a:pPr>
            <a:r>
              <a:rPr lang="en-US" sz="1095">
                <a:solidFill>
                  <a:srgbClr val="000000"/>
                </a:solidFill>
                <a:latin typeface="Inter"/>
                <a:ea typeface="Inter"/>
                <a:cs typeface="Inter"/>
                <a:sym typeface="Inter"/>
              </a:rPr>
              <a:t>fig6: Gráfico de dispersión (price_log, medida de vivienda)</a:t>
            </a:r>
          </a:p>
        </p:txBody>
      </p:sp>
      <p:sp>
        <p:nvSpPr>
          <p:cNvPr name="TextBox 15" id="15"/>
          <p:cNvSpPr txBox="true"/>
          <p:nvPr/>
        </p:nvSpPr>
        <p:spPr>
          <a:xfrm rot="0">
            <a:off x="12709726" y="4903374"/>
            <a:ext cx="4680349" cy="168668"/>
          </a:xfrm>
          <a:prstGeom prst="rect">
            <a:avLst/>
          </a:prstGeom>
        </p:spPr>
        <p:txBody>
          <a:bodyPr anchor="t" rtlCol="false" tIns="0" lIns="0" bIns="0" rIns="0">
            <a:spAutoFit/>
          </a:bodyPr>
          <a:lstStyle/>
          <a:p>
            <a:pPr algn="l">
              <a:lnSpc>
                <a:spcPts val="1336"/>
              </a:lnSpc>
            </a:pPr>
            <a:r>
              <a:rPr lang="en-US" sz="1095">
                <a:solidFill>
                  <a:srgbClr val="000000"/>
                </a:solidFill>
                <a:latin typeface="Inter"/>
                <a:ea typeface="Inter"/>
                <a:cs typeface="Inter"/>
                <a:sym typeface="Inter"/>
              </a:rPr>
              <a:t>fig8: Gráfico de dispersión (precio, medida de vivienda transformada)</a:t>
            </a:r>
          </a:p>
        </p:txBody>
      </p:sp>
      <p:sp>
        <p:nvSpPr>
          <p:cNvPr name="TextBox 16" id="16"/>
          <p:cNvSpPr txBox="true"/>
          <p:nvPr/>
        </p:nvSpPr>
        <p:spPr>
          <a:xfrm rot="0">
            <a:off x="12709726" y="9248775"/>
            <a:ext cx="4680349" cy="168668"/>
          </a:xfrm>
          <a:prstGeom prst="rect">
            <a:avLst/>
          </a:prstGeom>
        </p:spPr>
        <p:txBody>
          <a:bodyPr anchor="t" rtlCol="false" tIns="0" lIns="0" bIns="0" rIns="0">
            <a:spAutoFit/>
          </a:bodyPr>
          <a:lstStyle/>
          <a:p>
            <a:pPr algn="l">
              <a:lnSpc>
                <a:spcPts val="1336"/>
              </a:lnSpc>
            </a:pPr>
            <a:r>
              <a:rPr lang="en-US" sz="1095">
                <a:solidFill>
                  <a:srgbClr val="000000"/>
                </a:solidFill>
                <a:latin typeface="Inter"/>
                <a:ea typeface="Inter"/>
                <a:cs typeface="Inter"/>
                <a:sym typeface="Inter"/>
              </a:rPr>
              <a:t>fig7: Gráfico de dispersión (precio, medida de sótano)</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42009" y="126116"/>
            <a:ext cx="654702" cy="6547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8B9684"/>
              </a:solidFill>
              <a:prstDash val="solid"/>
              <a:miter/>
            </a:ln>
          </p:spPr>
        </p:sp>
        <p:sp>
          <p:nvSpPr>
            <p:cNvPr name="TextBox 4" id="4"/>
            <p:cNvSpPr txBox="true"/>
            <p:nvPr/>
          </p:nvSpPr>
          <p:spPr>
            <a:xfrm>
              <a:off x="76200" y="66675"/>
              <a:ext cx="660400" cy="669925"/>
            </a:xfrm>
            <a:prstGeom prst="rect">
              <a:avLst/>
            </a:prstGeom>
          </p:spPr>
          <p:txBody>
            <a:bodyPr anchor="ctr" rtlCol="false" tIns="39682" lIns="39682" bIns="39682" rIns="39682"/>
            <a:lstStyle/>
            <a:p>
              <a:pPr algn="ctr">
                <a:lnSpc>
                  <a:spcPts val="2123"/>
                </a:lnSpc>
              </a:pPr>
            </a:p>
          </p:txBody>
        </p:sp>
      </p:grpSp>
      <p:graphicFrame>
        <p:nvGraphicFramePr>
          <p:cNvPr name="Table 5" id="5"/>
          <p:cNvGraphicFramePr>
            <a:graphicFrameLocks noGrp="true"/>
          </p:cNvGraphicFramePr>
          <p:nvPr/>
        </p:nvGraphicFramePr>
        <p:xfrm>
          <a:off x="4584026" y="2615184"/>
          <a:ext cx="9119949" cy="4996951"/>
        </p:xfrm>
        <a:graphic>
          <a:graphicData uri="http://schemas.openxmlformats.org/drawingml/2006/table">
            <a:tbl>
              <a:tblPr/>
              <a:tblGrid>
                <a:gridCol w="3146482"/>
                <a:gridCol w="1904506"/>
                <a:gridCol w="1788974"/>
                <a:gridCol w="2279987"/>
              </a:tblGrid>
              <a:tr h="806247">
                <a:tc>
                  <a:txBody>
                    <a:bodyPr anchor="t" rtlCol="false"/>
                    <a:lstStyle/>
                    <a:p>
                      <a:pPr algn="ctr">
                        <a:lnSpc>
                          <a:spcPts val="2436"/>
                        </a:lnSpc>
                        <a:defRPr/>
                      </a:pPr>
                      <a:r>
                        <a:rPr lang="en-US" sz="1740" b="true">
                          <a:solidFill>
                            <a:srgbClr val="FFFFFF"/>
                          </a:solidFill>
                          <a:latin typeface="Inter Bold"/>
                          <a:ea typeface="Inter Bold"/>
                          <a:cs typeface="Inter Bold"/>
                          <a:sym typeface="Inter Bold"/>
                        </a:rPr>
                        <a:t>Modelo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2436"/>
                        </a:lnSpc>
                        <a:defRPr/>
                      </a:pPr>
                      <a:r>
                        <a:rPr lang="en-US" sz="1740" b="true">
                          <a:solidFill>
                            <a:srgbClr val="FFFFFF"/>
                          </a:solidFill>
                          <a:latin typeface="Inter Bold"/>
                          <a:ea typeface="Inter Bold"/>
                          <a:cs typeface="Inter Bold"/>
                          <a:sym typeface="Inter Bold"/>
                        </a:rPr>
                        <a:t>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2436"/>
                        </a:lnSpc>
                        <a:defRPr/>
                      </a:pPr>
                      <a:r>
                        <a:rPr lang="en-US" sz="1740" b="true">
                          <a:solidFill>
                            <a:srgbClr val="FFFFFF"/>
                          </a:solidFill>
                          <a:latin typeface="Inter Bold"/>
                          <a:ea typeface="Inter Bold"/>
                          <a:cs typeface="Inter Bold"/>
                          <a:sym typeface="Inter Bold"/>
                        </a:rPr>
                        <a:t>MSE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2436"/>
                        </a:lnSpc>
                        <a:defRPr/>
                      </a:pPr>
                      <a:r>
                        <a:rPr lang="en-US" sz="1740" b="true">
                          <a:solidFill>
                            <a:srgbClr val="FFFFFF"/>
                          </a:solidFill>
                          <a:latin typeface="Inter Bold"/>
                          <a:ea typeface="Inter Bold"/>
                          <a:cs typeface="Inter Bold"/>
                          <a:sym typeface="Inter Bold"/>
                        </a:rPr>
                        <a:t>MAE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r>
              <a:tr h="1042843">
                <a:tc>
                  <a:txBody>
                    <a:bodyPr anchor="t" rtlCol="false"/>
                    <a:lstStyle/>
                    <a:p>
                      <a:pPr algn="ctr">
                        <a:lnSpc>
                          <a:spcPts val="2436"/>
                        </a:lnSpc>
                        <a:defRPr/>
                      </a:pPr>
                      <a:r>
                        <a:rPr lang="en-US" sz="1740">
                          <a:solidFill>
                            <a:srgbClr val="000000"/>
                          </a:solidFill>
                          <a:latin typeface="Inter"/>
                          <a:ea typeface="Inter"/>
                          <a:cs typeface="Inter"/>
                          <a:sym typeface="Inter"/>
                        </a:rPr>
                        <a:t>LRM (price, grade)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436"/>
                        </a:lnSpc>
                        <a:defRPr/>
                      </a:pPr>
                      <a:r>
                        <a:rPr lang="en-US" sz="1740">
                          <a:solidFill>
                            <a:srgbClr val="000000"/>
                          </a:solidFill>
                          <a:latin typeface="Inter"/>
                          <a:ea typeface="Inter"/>
                          <a:cs typeface="Inter"/>
                          <a:sym typeface="Inter"/>
                        </a:rPr>
                        <a:t>48.5107%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436"/>
                        </a:lnSpc>
                        <a:defRPr/>
                      </a:pPr>
                      <a:r>
                        <a:rPr lang="en-US" sz="1740">
                          <a:solidFill>
                            <a:srgbClr val="000000"/>
                          </a:solidFill>
                          <a:latin typeface="Inter"/>
                          <a:ea typeface="Inter"/>
                          <a:cs typeface="Inter"/>
                          <a:sym typeface="Inter"/>
                        </a:rPr>
                        <a:t>2.62882%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436"/>
                        </a:lnSpc>
                        <a:defRPr/>
                      </a:pPr>
                      <a:r>
                        <a:rPr lang="en-US" sz="1740">
                          <a:solidFill>
                            <a:srgbClr val="000000"/>
                          </a:solidFill>
                          <a:latin typeface="Inter"/>
                          <a:ea typeface="Inter"/>
                          <a:cs typeface="Inter"/>
                          <a:sym typeface="Inter"/>
                        </a:rPr>
                        <a:t>12.94832%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42843">
                <a:tc>
                  <a:txBody>
                    <a:bodyPr anchor="t" rtlCol="false"/>
                    <a:lstStyle/>
                    <a:p>
                      <a:pPr algn="ctr">
                        <a:lnSpc>
                          <a:spcPts val="2436"/>
                        </a:lnSpc>
                        <a:defRPr/>
                      </a:pPr>
                      <a:r>
                        <a:rPr lang="en-US" sz="1740">
                          <a:solidFill>
                            <a:srgbClr val="000000"/>
                          </a:solidFill>
                          <a:latin typeface="Inter"/>
                          <a:ea typeface="Inter"/>
                          <a:cs typeface="Inter"/>
                          <a:sym typeface="Inter"/>
                        </a:rPr>
                        <a:t>LRM(price, sqft_living)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436"/>
                        </a:lnSpc>
                        <a:defRPr/>
                      </a:pPr>
                      <a:r>
                        <a:rPr lang="en-US" sz="1740">
                          <a:solidFill>
                            <a:srgbClr val="000000"/>
                          </a:solidFill>
                          <a:latin typeface="Inter"/>
                          <a:ea typeface="Inter"/>
                          <a:cs typeface="Inter"/>
                          <a:sym typeface="Inter"/>
                        </a:rPr>
                        <a:t>44.73603%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436"/>
                        </a:lnSpc>
                        <a:defRPr/>
                      </a:pPr>
                      <a:r>
                        <a:rPr lang="en-US" sz="1740">
                          <a:solidFill>
                            <a:srgbClr val="000000"/>
                          </a:solidFill>
                          <a:latin typeface="Inter"/>
                          <a:ea typeface="Inter"/>
                          <a:cs typeface="Inter"/>
                          <a:sym typeface="Inter"/>
                        </a:rPr>
                        <a:t>2.8215%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436"/>
                        </a:lnSpc>
                        <a:defRPr/>
                      </a:pPr>
                      <a:r>
                        <a:rPr lang="en-US" sz="1740">
                          <a:solidFill>
                            <a:srgbClr val="000000"/>
                          </a:solidFill>
                          <a:latin typeface="Inter"/>
                          <a:ea typeface="Inter"/>
                          <a:cs typeface="Inter"/>
                          <a:sym typeface="Inter"/>
                        </a:rPr>
                        <a:t>13.6656%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42843">
                <a:tc>
                  <a:txBody>
                    <a:bodyPr anchor="t" rtlCol="false"/>
                    <a:lstStyle/>
                    <a:p>
                      <a:pPr algn="ctr">
                        <a:lnSpc>
                          <a:spcPts val="2436"/>
                        </a:lnSpc>
                        <a:defRPr/>
                      </a:pPr>
                      <a:r>
                        <a:rPr lang="en-US" sz="1740">
                          <a:solidFill>
                            <a:srgbClr val="000000"/>
                          </a:solidFill>
                          <a:latin typeface="Inter"/>
                          <a:ea typeface="Inter"/>
                          <a:cs typeface="Inter"/>
                          <a:sym typeface="Inter"/>
                        </a:rPr>
                        <a:t>LRM(price, sqft_above)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436"/>
                        </a:lnSpc>
                        <a:defRPr/>
                      </a:pPr>
                      <a:r>
                        <a:rPr lang="en-US" sz="1740">
                          <a:solidFill>
                            <a:srgbClr val="000000"/>
                          </a:solidFill>
                          <a:latin typeface="Inter"/>
                          <a:ea typeface="Inter"/>
                          <a:cs typeface="Inter"/>
                          <a:sym typeface="Inter"/>
                        </a:rPr>
                        <a:t>33.6773%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436"/>
                        </a:lnSpc>
                        <a:defRPr/>
                      </a:pPr>
                      <a:r>
                        <a:rPr lang="en-US" sz="1740">
                          <a:solidFill>
                            <a:srgbClr val="000000"/>
                          </a:solidFill>
                          <a:latin typeface="Inter"/>
                          <a:ea typeface="Inter"/>
                          <a:cs typeface="Inter"/>
                          <a:sym typeface="Inter"/>
                        </a:rPr>
                        <a:t>3.3861%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436"/>
                        </a:lnSpc>
                        <a:defRPr/>
                      </a:pPr>
                      <a:r>
                        <a:rPr lang="en-US" sz="1740">
                          <a:solidFill>
                            <a:srgbClr val="000000"/>
                          </a:solidFill>
                          <a:latin typeface="Inter"/>
                          <a:ea typeface="Inter"/>
                          <a:cs typeface="Inter"/>
                          <a:sym typeface="Inter"/>
                        </a:rPr>
                        <a:t>14.8356%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062173">
                <a:tc>
                  <a:txBody>
                    <a:bodyPr anchor="t" rtlCol="false"/>
                    <a:lstStyle/>
                    <a:p>
                      <a:pPr algn="ctr">
                        <a:lnSpc>
                          <a:spcPts val="2436"/>
                        </a:lnSpc>
                        <a:defRPr/>
                      </a:pPr>
                      <a:r>
                        <a:rPr lang="en-US" sz="1740">
                          <a:solidFill>
                            <a:srgbClr val="000000"/>
                          </a:solidFill>
                          <a:latin typeface="Inter"/>
                          <a:ea typeface="Inter"/>
                          <a:cs typeface="Inter"/>
                          <a:sym typeface="Inter"/>
                        </a:rPr>
                        <a:t>LRM(price, sqft_living15)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436"/>
                        </a:lnSpc>
                        <a:defRPr/>
                      </a:pPr>
                      <a:r>
                        <a:rPr lang="en-US" sz="1740">
                          <a:solidFill>
                            <a:srgbClr val="000000"/>
                          </a:solidFill>
                          <a:latin typeface="Inter"/>
                          <a:ea typeface="Inter"/>
                          <a:cs typeface="Inter"/>
                          <a:sym typeface="Inter"/>
                        </a:rPr>
                        <a:t>35.8988%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436"/>
                        </a:lnSpc>
                        <a:defRPr/>
                      </a:pPr>
                      <a:r>
                        <a:rPr lang="en-US" sz="1740">
                          <a:solidFill>
                            <a:srgbClr val="000000"/>
                          </a:solidFill>
                          <a:latin typeface="Inter"/>
                          <a:ea typeface="Inter"/>
                          <a:cs typeface="Inter"/>
                          <a:sym typeface="Inter"/>
                        </a:rPr>
                        <a:t>3.2727%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436"/>
                        </a:lnSpc>
                        <a:defRPr/>
                      </a:pPr>
                      <a:r>
                        <a:rPr lang="en-US" sz="1740">
                          <a:solidFill>
                            <a:srgbClr val="000000"/>
                          </a:solidFill>
                          <a:latin typeface="Inter"/>
                          <a:ea typeface="Inter"/>
                          <a:cs typeface="Inter"/>
                          <a:sym typeface="Inter"/>
                        </a:rPr>
                        <a:t>14.2737%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6" id="6"/>
          <p:cNvSpPr txBox="true"/>
          <p:nvPr/>
        </p:nvSpPr>
        <p:spPr>
          <a:xfrm rot="0">
            <a:off x="1028700" y="984232"/>
            <a:ext cx="11707591" cy="796693"/>
          </a:xfrm>
          <a:prstGeom prst="rect">
            <a:avLst/>
          </a:prstGeom>
        </p:spPr>
        <p:txBody>
          <a:bodyPr anchor="t" rtlCol="false" tIns="0" lIns="0" bIns="0" rIns="0">
            <a:spAutoFit/>
          </a:bodyPr>
          <a:lstStyle/>
          <a:p>
            <a:pPr algn="l">
              <a:lnSpc>
                <a:spcPts val="6211"/>
              </a:lnSpc>
              <a:spcBef>
                <a:spcPct val="0"/>
              </a:spcBef>
            </a:pPr>
            <a:r>
              <a:rPr lang="en-US" sz="5091">
                <a:solidFill>
                  <a:srgbClr val="404040"/>
                </a:solidFill>
                <a:latin typeface="Inter"/>
                <a:ea typeface="Inter"/>
                <a:cs typeface="Inter"/>
                <a:sym typeface="Inter"/>
              </a:rPr>
              <a:t>METODOLOGIA</a:t>
            </a:r>
          </a:p>
        </p:txBody>
      </p:sp>
      <p:sp>
        <p:nvSpPr>
          <p:cNvPr name="TextBox 7" id="7"/>
          <p:cNvSpPr txBox="true"/>
          <p:nvPr/>
        </p:nvSpPr>
        <p:spPr>
          <a:xfrm rot="0">
            <a:off x="1028700" y="1993572"/>
            <a:ext cx="7314748" cy="402537"/>
          </a:xfrm>
          <a:prstGeom prst="rect">
            <a:avLst/>
          </a:prstGeom>
        </p:spPr>
        <p:txBody>
          <a:bodyPr anchor="t" rtlCol="false" tIns="0" lIns="0" bIns="0" rIns="0">
            <a:spAutoFit/>
          </a:bodyPr>
          <a:lstStyle/>
          <a:p>
            <a:pPr algn="l">
              <a:lnSpc>
                <a:spcPts val="3152"/>
              </a:lnSpc>
            </a:pPr>
            <a:r>
              <a:rPr lang="en-US" sz="2584" b="true">
                <a:solidFill>
                  <a:srgbClr val="000000"/>
                </a:solidFill>
                <a:latin typeface="Inter Bold"/>
                <a:ea typeface="Inter Bold"/>
                <a:cs typeface="Inter Bold"/>
                <a:sym typeface="Inter Bold"/>
              </a:rPr>
              <a:t>Modelo 1 - Regresión lineal.</a:t>
            </a:r>
          </a:p>
        </p:txBody>
      </p:sp>
      <p:sp>
        <p:nvSpPr>
          <p:cNvPr name="TextBox 8" id="8"/>
          <p:cNvSpPr txBox="true"/>
          <p:nvPr/>
        </p:nvSpPr>
        <p:spPr>
          <a:xfrm rot="0">
            <a:off x="196996" y="208064"/>
            <a:ext cx="544727" cy="443179"/>
          </a:xfrm>
          <a:prstGeom prst="rect">
            <a:avLst/>
          </a:prstGeom>
        </p:spPr>
        <p:txBody>
          <a:bodyPr anchor="t" rtlCol="false" tIns="0" lIns="0" bIns="0" rIns="0">
            <a:spAutoFit/>
          </a:bodyPr>
          <a:lstStyle/>
          <a:p>
            <a:pPr algn="ctr">
              <a:lnSpc>
                <a:spcPts val="3643"/>
              </a:lnSpc>
            </a:pPr>
            <a:r>
              <a:rPr lang="en-US" sz="2602">
                <a:solidFill>
                  <a:srgbClr val="8B9684">
                    <a:alpha val="82745"/>
                  </a:srgbClr>
                </a:solidFill>
                <a:latin typeface="Inter"/>
                <a:ea typeface="Inter"/>
                <a:cs typeface="Inter"/>
                <a:sym typeface="Inter"/>
              </a:rPr>
              <a:t>09</a:t>
            </a:r>
          </a:p>
        </p:txBody>
      </p:sp>
      <p:sp>
        <p:nvSpPr>
          <p:cNvPr name="TextBox 9" id="9"/>
          <p:cNvSpPr txBox="true"/>
          <p:nvPr/>
        </p:nvSpPr>
        <p:spPr>
          <a:xfrm rot="0">
            <a:off x="8782028" y="2789050"/>
            <a:ext cx="103138" cy="206145"/>
          </a:xfrm>
          <a:prstGeom prst="rect">
            <a:avLst/>
          </a:prstGeom>
        </p:spPr>
        <p:txBody>
          <a:bodyPr anchor="t" rtlCol="false" tIns="0" lIns="0" bIns="0" rIns="0">
            <a:spAutoFit/>
          </a:bodyPr>
          <a:lstStyle/>
          <a:p>
            <a:pPr algn="ctr">
              <a:lnSpc>
                <a:spcPts val="1635"/>
              </a:lnSpc>
              <a:spcBef>
                <a:spcPct val="0"/>
              </a:spcBef>
            </a:pPr>
            <a:r>
              <a:rPr lang="en-US" sz="1340">
                <a:solidFill>
                  <a:srgbClr val="FFFFFF"/>
                </a:solidFill>
                <a:latin typeface="Inter"/>
                <a:ea typeface="Inter"/>
                <a:cs typeface="Inter"/>
                <a:sym typeface="Inter"/>
              </a:rPr>
              <a:t>2</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42009" y="126116"/>
            <a:ext cx="654702" cy="6547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8B9684"/>
              </a:solidFill>
              <a:prstDash val="solid"/>
              <a:miter/>
            </a:ln>
          </p:spPr>
        </p:sp>
        <p:sp>
          <p:nvSpPr>
            <p:cNvPr name="TextBox 4" id="4"/>
            <p:cNvSpPr txBox="true"/>
            <p:nvPr/>
          </p:nvSpPr>
          <p:spPr>
            <a:xfrm>
              <a:off x="76200" y="66675"/>
              <a:ext cx="660400" cy="669925"/>
            </a:xfrm>
            <a:prstGeom prst="rect">
              <a:avLst/>
            </a:prstGeom>
          </p:spPr>
          <p:txBody>
            <a:bodyPr anchor="ctr" rtlCol="false" tIns="39682" lIns="39682" bIns="39682" rIns="39682"/>
            <a:lstStyle/>
            <a:p>
              <a:pPr algn="ctr">
                <a:lnSpc>
                  <a:spcPts val="2123"/>
                </a:lnSpc>
              </a:pPr>
            </a:p>
          </p:txBody>
        </p:sp>
      </p:grpSp>
      <p:sp>
        <p:nvSpPr>
          <p:cNvPr name="Freeform 5" id="5"/>
          <p:cNvSpPr/>
          <p:nvPr/>
        </p:nvSpPr>
        <p:spPr>
          <a:xfrm flipH="false" flipV="false" rot="0">
            <a:off x="10698537" y="1028700"/>
            <a:ext cx="6560763" cy="3657625"/>
          </a:xfrm>
          <a:custGeom>
            <a:avLst/>
            <a:gdLst/>
            <a:ahLst/>
            <a:cxnLst/>
            <a:rect r="r" b="b" t="t" l="l"/>
            <a:pathLst>
              <a:path h="3657625" w="6560763">
                <a:moveTo>
                  <a:pt x="0" y="0"/>
                </a:moveTo>
                <a:lnTo>
                  <a:pt x="6560763" y="0"/>
                </a:lnTo>
                <a:lnTo>
                  <a:pt x="6560763" y="3657625"/>
                </a:lnTo>
                <a:lnTo>
                  <a:pt x="0" y="3657625"/>
                </a:lnTo>
                <a:lnTo>
                  <a:pt x="0" y="0"/>
                </a:lnTo>
                <a:close/>
              </a:path>
            </a:pathLst>
          </a:custGeom>
          <a:blipFill>
            <a:blip r:embed="rId2"/>
            <a:stretch>
              <a:fillRect l="0" t="0" r="0" b="0"/>
            </a:stretch>
          </a:blipFill>
        </p:spPr>
      </p:sp>
      <p:sp>
        <p:nvSpPr>
          <p:cNvPr name="Freeform 6" id="6"/>
          <p:cNvSpPr/>
          <p:nvPr/>
        </p:nvSpPr>
        <p:spPr>
          <a:xfrm flipH="false" flipV="false" rot="0">
            <a:off x="10698537" y="5450682"/>
            <a:ext cx="6560763" cy="3649424"/>
          </a:xfrm>
          <a:custGeom>
            <a:avLst/>
            <a:gdLst/>
            <a:ahLst/>
            <a:cxnLst/>
            <a:rect r="r" b="b" t="t" l="l"/>
            <a:pathLst>
              <a:path h="3649424" w="6560763">
                <a:moveTo>
                  <a:pt x="0" y="0"/>
                </a:moveTo>
                <a:lnTo>
                  <a:pt x="6560763" y="0"/>
                </a:lnTo>
                <a:lnTo>
                  <a:pt x="6560763" y="3649424"/>
                </a:lnTo>
                <a:lnTo>
                  <a:pt x="0" y="3649424"/>
                </a:lnTo>
                <a:lnTo>
                  <a:pt x="0" y="0"/>
                </a:lnTo>
                <a:close/>
              </a:path>
            </a:pathLst>
          </a:custGeom>
          <a:blipFill>
            <a:blip r:embed="rId3"/>
            <a:stretch>
              <a:fillRect l="0" t="0" r="0" b="0"/>
            </a:stretch>
          </a:blipFill>
        </p:spPr>
      </p:sp>
      <p:sp>
        <p:nvSpPr>
          <p:cNvPr name="TextBox 7" id="7"/>
          <p:cNvSpPr txBox="true"/>
          <p:nvPr/>
        </p:nvSpPr>
        <p:spPr>
          <a:xfrm rot="0">
            <a:off x="1028700" y="984232"/>
            <a:ext cx="11707591" cy="796693"/>
          </a:xfrm>
          <a:prstGeom prst="rect">
            <a:avLst/>
          </a:prstGeom>
        </p:spPr>
        <p:txBody>
          <a:bodyPr anchor="t" rtlCol="false" tIns="0" lIns="0" bIns="0" rIns="0">
            <a:spAutoFit/>
          </a:bodyPr>
          <a:lstStyle/>
          <a:p>
            <a:pPr algn="l">
              <a:lnSpc>
                <a:spcPts val="6211"/>
              </a:lnSpc>
              <a:spcBef>
                <a:spcPct val="0"/>
              </a:spcBef>
            </a:pPr>
            <a:r>
              <a:rPr lang="en-US" sz="5091">
                <a:solidFill>
                  <a:srgbClr val="404040"/>
                </a:solidFill>
                <a:latin typeface="Inter"/>
                <a:ea typeface="Inter"/>
                <a:cs typeface="Inter"/>
                <a:sym typeface="Inter"/>
              </a:rPr>
              <a:t>METODOLOGIA</a:t>
            </a:r>
          </a:p>
        </p:txBody>
      </p:sp>
      <p:sp>
        <p:nvSpPr>
          <p:cNvPr name="TextBox 8" id="8"/>
          <p:cNvSpPr txBox="true"/>
          <p:nvPr/>
        </p:nvSpPr>
        <p:spPr>
          <a:xfrm rot="0">
            <a:off x="1028700" y="2605659"/>
            <a:ext cx="7890416" cy="3566553"/>
          </a:xfrm>
          <a:prstGeom prst="rect">
            <a:avLst/>
          </a:prstGeom>
        </p:spPr>
        <p:txBody>
          <a:bodyPr anchor="t" rtlCol="false" tIns="0" lIns="0" bIns="0" rIns="0">
            <a:spAutoFit/>
          </a:bodyPr>
          <a:lstStyle/>
          <a:p>
            <a:pPr algn="l">
              <a:lnSpc>
                <a:spcPts val="2556"/>
              </a:lnSpc>
            </a:pPr>
            <a:r>
              <a:rPr lang="en-US" sz="2095">
                <a:solidFill>
                  <a:srgbClr val="000000"/>
                </a:solidFill>
                <a:latin typeface="Inter"/>
                <a:ea typeface="Inter"/>
                <a:cs typeface="Inter"/>
                <a:sym typeface="Inter"/>
              </a:rPr>
              <a:t>Similar al caso de regresión lineal, se realizaron 2 modelos de regresión múltiple</a:t>
            </a:r>
          </a:p>
          <a:p>
            <a:pPr algn="l" marL="452399" indent="-226200" lvl="1">
              <a:lnSpc>
                <a:spcPts val="2556"/>
              </a:lnSpc>
              <a:buFont typeface="Arial"/>
              <a:buChar char="•"/>
            </a:pPr>
            <a:r>
              <a:rPr lang="en-US" sz="2095">
                <a:solidFill>
                  <a:srgbClr val="000000"/>
                </a:solidFill>
                <a:latin typeface="Inter"/>
                <a:ea typeface="Inter"/>
                <a:cs typeface="Inter"/>
                <a:sym typeface="Inter"/>
              </a:rPr>
              <a:t>Regresión múltiple considerando todas las variables[fig9]</a:t>
            </a:r>
          </a:p>
          <a:p>
            <a:pPr algn="l" marL="904798" indent="-301599" lvl="2">
              <a:lnSpc>
                <a:spcPts val="2556"/>
              </a:lnSpc>
              <a:buFont typeface="Arial"/>
              <a:buChar char="⚬"/>
            </a:pPr>
            <a:r>
              <a:rPr lang="en-US" sz="2095">
                <a:solidFill>
                  <a:srgbClr val="000000"/>
                </a:solidFill>
                <a:latin typeface="Inter"/>
                <a:ea typeface="Inter"/>
                <a:cs typeface="Inter"/>
                <a:sym typeface="Inter"/>
              </a:rPr>
              <a:t>R = 80.809% </a:t>
            </a:r>
          </a:p>
          <a:p>
            <a:pPr algn="l" marL="904798" indent="-301599" lvl="2">
              <a:lnSpc>
                <a:spcPts val="2556"/>
              </a:lnSpc>
              <a:buFont typeface="Arial"/>
              <a:buChar char="⚬"/>
            </a:pPr>
            <a:r>
              <a:rPr lang="en-US" sz="2095">
                <a:solidFill>
                  <a:srgbClr val="000000"/>
                </a:solidFill>
                <a:latin typeface="Inter"/>
                <a:ea typeface="Inter"/>
                <a:cs typeface="Inter"/>
                <a:sym typeface="Inter"/>
              </a:rPr>
              <a:t>MSE = .97979%</a:t>
            </a:r>
          </a:p>
          <a:p>
            <a:pPr algn="l" marL="904798" indent="-301599" lvl="2">
              <a:lnSpc>
                <a:spcPts val="2556"/>
              </a:lnSpc>
              <a:buFont typeface="Arial"/>
              <a:buChar char="⚬"/>
            </a:pPr>
            <a:r>
              <a:rPr lang="en-US" sz="2095">
                <a:solidFill>
                  <a:srgbClr val="000000"/>
                </a:solidFill>
                <a:latin typeface="Inter"/>
                <a:ea typeface="Inter"/>
                <a:cs typeface="Inter"/>
                <a:sym typeface="Inter"/>
              </a:rPr>
              <a:t>MAE = 7.6827%</a:t>
            </a:r>
          </a:p>
          <a:p>
            <a:pPr algn="l" marL="452399" indent="-226200" lvl="1">
              <a:lnSpc>
                <a:spcPts val="2556"/>
              </a:lnSpc>
              <a:buFont typeface="Arial"/>
              <a:buChar char="•"/>
            </a:pPr>
            <a:r>
              <a:rPr lang="en-US" sz="2095">
                <a:solidFill>
                  <a:srgbClr val="000000"/>
                </a:solidFill>
                <a:latin typeface="Inter"/>
                <a:ea typeface="Inter"/>
                <a:cs typeface="Inter"/>
                <a:sym typeface="Inter"/>
              </a:rPr>
              <a:t>Regresión múltiple considerando </a:t>
            </a:r>
            <a:r>
              <a:rPr lang="en-US" sz="2095">
                <a:solidFill>
                  <a:srgbClr val="000000"/>
                </a:solidFill>
                <a:latin typeface="Inter"/>
                <a:ea typeface="Inter"/>
                <a:cs typeface="Inter"/>
                <a:sym typeface="Inter"/>
              </a:rPr>
              <a:t>10 variables más relacionadas con </a:t>
            </a:r>
            <a:r>
              <a:rPr lang="en-US" b="true" sz="2095">
                <a:solidFill>
                  <a:srgbClr val="000000"/>
                </a:solidFill>
                <a:latin typeface="Inter Bold"/>
                <a:ea typeface="Inter Bold"/>
                <a:cs typeface="Inter Bold"/>
                <a:sym typeface="Inter Bold"/>
              </a:rPr>
              <a:t>price </a:t>
            </a:r>
            <a:r>
              <a:rPr lang="en-US" sz="2095">
                <a:solidFill>
                  <a:srgbClr val="000000"/>
                </a:solidFill>
                <a:latin typeface="Inter"/>
                <a:ea typeface="Inter"/>
                <a:cs typeface="Inter"/>
                <a:sym typeface="Inter"/>
              </a:rPr>
              <a:t>[fig10].</a:t>
            </a:r>
          </a:p>
          <a:p>
            <a:pPr algn="l" marL="904798" indent="-301599" lvl="2">
              <a:lnSpc>
                <a:spcPts val="2556"/>
              </a:lnSpc>
              <a:buFont typeface="Arial"/>
              <a:buChar char="⚬"/>
            </a:pPr>
            <a:r>
              <a:rPr lang="en-US" sz="2095">
                <a:solidFill>
                  <a:srgbClr val="000000"/>
                </a:solidFill>
                <a:latin typeface="Inter"/>
                <a:ea typeface="Inter"/>
                <a:cs typeface="Inter"/>
                <a:sym typeface="Inter"/>
              </a:rPr>
              <a:t>R = 72.0747%</a:t>
            </a:r>
          </a:p>
          <a:p>
            <a:pPr algn="l" marL="904798" indent="-301599" lvl="2">
              <a:lnSpc>
                <a:spcPts val="2556"/>
              </a:lnSpc>
              <a:buFont typeface="Arial"/>
              <a:buChar char="⚬"/>
            </a:pPr>
            <a:r>
              <a:rPr lang="en-US" sz="2095">
                <a:solidFill>
                  <a:srgbClr val="000000"/>
                </a:solidFill>
                <a:latin typeface="Inter"/>
                <a:ea typeface="Inter"/>
                <a:cs typeface="Inter"/>
                <a:sym typeface="Inter"/>
              </a:rPr>
              <a:t>MSE = 1.425%</a:t>
            </a:r>
          </a:p>
          <a:p>
            <a:pPr algn="l" marL="904798" indent="-301599" lvl="2">
              <a:lnSpc>
                <a:spcPts val="2556"/>
              </a:lnSpc>
              <a:buFont typeface="Arial"/>
              <a:buChar char="⚬"/>
            </a:pPr>
            <a:r>
              <a:rPr lang="en-US" sz="2095">
                <a:solidFill>
                  <a:srgbClr val="000000"/>
                </a:solidFill>
                <a:latin typeface="Inter"/>
                <a:ea typeface="Inter"/>
                <a:cs typeface="Inter"/>
                <a:sym typeface="Inter"/>
              </a:rPr>
              <a:t>MAE = 9.303%</a:t>
            </a:r>
          </a:p>
        </p:txBody>
      </p:sp>
      <p:sp>
        <p:nvSpPr>
          <p:cNvPr name="TextBox 9" id="9"/>
          <p:cNvSpPr txBox="true"/>
          <p:nvPr/>
        </p:nvSpPr>
        <p:spPr>
          <a:xfrm rot="0">
            <a:off x="1028700" y="1993572"/>
            <a:ext cx="7314748" cy="402537"/>
          </a:xfrm>
          <a:prstGeom prst="rect">
            <a:avLst/>
          </a:prstGeom>
        </p:spPr>
        <p:txBody>
          <a:bodyPr anchor="t" rtlCol="false" tIns="0" lIns="0" bIns="0" rIns="0">
            <a:spAutoFit/>
          </a:bodyPr>
          <a:lstStyle/>
          <a:p>
            <a:pPr algn="l">
              <a:lnSpc>
                <a:spcPts val="3152"/>
              </a:lnSpc>
            </a:pPr>
            <a:r>
              <a:rPr lang="en-US" sz="2584" b="true">
                <a:solidFill>
                  <a:srgbClr val="000000"/>
                </a:solidFill>
                <a:latin typeface="Inter Bold"/>
                <a:ea typeface="Inter Bold"/>
                <a:cs typeface="Inter Bold"/>
                <a:sym typeface="Inter Bold"/>
              </a:rPr>
              <a:t>Modelo 2 - Regresión múltiple.</a:t>
            </a:r>
          </a:p>
        </p:txBody>
      </p:sp>
      <p:sp>
        <p:nvSpPr>
          <p:cNvPr name="TextBox 10" id="10"/>
          <p:cNvSpPr txBox="true"/>
          <p:nvPr/>
        </p:nvSpPr>
        <p:spPr>
          <a:xfrm rot="0">
            <a:off x="196996" y="208064"/>
            <a:ext cx="544727" cy="443179"/>
          </a:xfrm>
          <a:prstGeom prst="rect">
            <a:avLst/>
          </a:prstGeom>
        </p:spPr>
        <p:txBody>
          <a:bodyPr anchor="t" rtlCol="false" tIns="0" lIns="0" bIns="0" rIns="0">
            <a:spAutoFit/>
          </a:bodyPr>
          <a:lstStyle/>
          <a:p>
            <a:pPr algn="ctr">
              <a:lnSpc>
                <a:spcPts val="3643"/>
              </a:lnSpc>
            </a:pPr>
            <a:r>
              <a:rPr lang="en-US" sz="2602">
                <a:solidFill>
                  <a:srgbClr val="8B9684">
                    <a:alpha val="82745"/>
                  </a:srgbClr>
                </a:solidFill>
                <a:latin typeface="Inter"/>
                <a:ea typeface="Inter"/>
                <a:cs typeface="Inter"/>
                <a:sym typeface="Inter"/>
              </a:rPr>
              <a:t>10</a:t>
            </a:r>
          </a:p>
        </p:txBody>
      </p:sp>
      <p:sp>
        <p:nvSpPr>
          <p:cNvPr name="TextBox 11" id="11"/>
          <p:cNvSpPr txBox="true"/>
          <p:nvPr/>
        </p:nvSpPr>
        <p:spPr>
          <a:xfrm rot="0">
            <a:off x="10698537" y="4676800"/>
            <a:ext cx="4486270" cy="168668"/>
          </a:xfrm>
          <a:prstGeom prst="rect">
            <a:avLst/>
          </a:prstGeom>
        </p:spPr>
        <p:txBody>
          <a:bodyPr anchor="t" rtlCol="false" tIns="0" lIns="0" bIns="0" rIns="0">
            <a:spAutoFit/>
          </a:bodyPr>
          <a:lstStyle/>
          <a:p>
            <a:pPr algn="l">
              <a:lnSpc>
                <a:spcPts val="1336"/>
              </a:lnSpc>
            </a:pPr>
            <a:r>
              <a:rPr lang="en-US" sz="1095">
                <a:solidFill>
                  <a:srgbClr val="000000"/>
                </a:solidFill>
                <a:latin typeface="Inter"/>
                <a:ea typeface="Inter"/>
                <a:cs typeface="Inter"/>
                <a:sym typeface="Inter"/>
              </a:rPr>
              <a:t>fig9. Valores predichos y reales, considerando todas las variables</a:t>
            </a:r>
          </a:p>
        </p:txBody>
      </p:sp>
      <p:sp>
        <p:nvSpPr>
          <p:cNvPr name="TextBox 12" id="12"/>
          <p:cNvSpPr txBox="true"/>
          <p:nvPr/>
        </p:nvSpPr>
        <p:spPr>
          <a:xfrm rot="0">
            <a:off x="10698537" y="9090581"/>
            <a:ext cx="5488325" cy="168668"/>
          </a:xfrm>
          <a:prstGeom prst="rect">
            <a:avLst/>
          </a:prstGeom>
        </p:spPr>
        <p:txBody>
          <a:bodyPr anchor="t" rtlCol="false" tIns="0" lIns="0" bIns="0" rIns="0">
            <a:spAutoFit/>
          </a:bodyPr>
          <a:lstStyle/>
          <a:p>
            <a:pPr algn="l">
              <a:lnSpc>
                <a:spcPts val="1336"/>
              </a:lnSpc>
            </a:pPr>
            <a:r>
              <a:rPr lang="en-US" sz="1095">
                <a:solidFill>
                  <a:srgbClr val="000000"/>
                </a:solidFill>
                <a:latin typeface="Inter"/>
                <a:ea typeface="Inter"/>
                <a:cs typeface="Inter"/>
                <a:sym typeface="Inter"/>
              </a:rPr>
              <a:t>fig10. Valores predichos y reales, considerando 10 variables más relacionadas</a:t>
            </a:r>
          </a:p>
        </p:txBody>
      </p:sp>
      <p:sp>
        <p:nvSpPr>
          <p:cNvPr name="TextBox 13" id="13"/>
          <p:cNvSpPr txBox="true"/>
          <p:nvPr/>
        </p:nvSpPr>
        <p:spPr>
          <a:xfrm rot="0">
            <a:off x="2103146" y="3521567"/>
            <a:ext cx="103138" cy="206145"/>
          </a:xfrm>
          <a:prstGeom prst="rect">
            <a:avLst/>
          </a:prstGeom>
        </p:spPr>
        <p:txBody>
          <a:bodyPr anchor="t" rtlCol="false" tIns="0" lIns="0" bIns="0" rIns="0">
            <a:spAutoFit/>
          </a:bodyPr>
          <a:lstStyle/>
          <a:p>
            <a:pPr algn="ctr">
              <a:lnSpc>
                <a:spcPts val="1635"/>
              </a:lnSpc>
              <a:spcBef>
                <a:spcPct val="0"/>
              </a:spcBef>
            </a:pPr>
            <a:r>
              <a:rPr lang="en-US" sz="1340">
                <a:solidFill>
                  <a:srgbClr val="000000"/>
                </a:solidFill>
                <a:latin typeface="Inter"/>
                <a:ea typeface="Inter"/>
                <a:cs typeface="Inter"/>
                <a:sym typeface="Inter"/>
              </a:rPr>
              <a:t>2</a:t>
            </a:r>
          </a:p>
        </p:txBody>
      </p:sp>
      <p:sp>
        <p:nvSpPr>
          <p:cNvPr name="TextBox 14" id="14"/>
          <p:cNvSpPr txBox="true"/>
          <p:nvPr/>
        </p:nvSpPr>
        <p:spPr>
          <a:xfrm rot="0">
            <a:off x="2103146" y="5133975"/>
            <a:ext cx="103138" cy="206145"/>
          </a:xfrm>
          <a:prstGeom prst="rect">
            <a:avLst/>
          </a:prstGeom>
        </p:spPr>
        <p:txBody>
          <a:bodyPr anchor="t" rtlCol="false" tIns="0" lIns="0" bIns="0" rIns="0">
            <a:spAutoFit/>
          </a:bodyPr>
          <a:lstStyle/>
          <a:p>
            <a:pPr algn="ctr">
              <a:lnSpc>
                <a:spcPts val="1635"/>
              </a:lnSpc>
              <a:spcBef>
                <a:spcPct val="0"/>
              </a:spcBef>
            </a:pPr>
            <a:r>
              <a:rPr lang="en-US" sz="1340">
                <a:solidFill>
                  <a:srgbClr val="000000"/>
                </a:solidFill>
                <a:latin typeface="Inter"/>
                <a:ea typeface="Inter"/>
                <a:cs typeface="Inter"/>
                <a:sym typeface="Inter"/>
              </a:rPr>
              <a:t>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42009" y="126116"/>
            <a:ext cx="654702" cy="6547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8B9684"/>
              </a:solidFill>
              <a:prstDash val="solid"/>
              <a:miter/>
            </a:ln>
          </p:spPr>
        </p:sp>
        <p:sp>
          <p:nvSpPr>
            <p:cNvPr name="TextBox 4" id="4"/>
            <p:cNvSpPr txBox="true"/>
            <p:nvPr/>
          </p:nvSpPr>
          <p:spPr>
            <a:xfrm>
              <a:off x="76200" y="66675"/>
              <a:ext cx="660400" cy="669925"/>
            </a:xfrm>
            <a:prstGeom prst="rect">
              <a:avLst/>
            </a:prstGeom>
          </p:spPr>
          <p:txBody>
            <a:bodyPr anchor="ctr" rtlCol="false" tIns="39682" lIns="39682" bIns="39682" rIns="39682"/>
            <a:lstStyle/>
            <a:p>
              <a:pPr algn="ctr">
                <a:lnSpc>
                  <a:spcPts val="2123"/>
                </a:lnSpc>
              </a:pPr>
            </a:p>
          </p:txBody>
        </p:sp>
      </p:grpSp>
      <p:sp>
        <p:nvSpPr>
          <p:cNvPr name="Freeform 5" id="5"/>
          <p:cNvSpPr/>
          <p:nvPr/>
        </p:nvSpPr>
        <p:spPr>
          <a:xfrm flipH="false" flipV="false" rot="0">
            <a:off x="10698537" y="1012807"/>
            <a:ext cx="6560763" cy="3600219"/>
          </a:xfrm>
          <a:custGeom>
            <a:avLst/>
            <a:gdLst/>
            <a:ahLst/>
            <a:cxnLst/>
            <a:rect r="r" b="b" t="t" l="l"/>
            <a:pathLst>
              <a:path h="3600219" w="6560763">
                <a:moveTo>
                  <a:pt x="0" y="0"/>
                </a:moveTo>
                <a:lnTo>
                  <a:pt x="6560763" y="0"/>
                </a:lnTo>
                <a:lnTo>
                  <a:pt x="6560763" y="3600219"/>
                </a:lnTo>
                <a:lnTo>
                  <a:pt x="0" y="3600219"/>
                </a:lnTo>
                <a:lnTo>
                  <a:pt x="0" y="0"/>
                </a:lnTo>
                <a:close/>
              </a:path>
            </a:pathLst>
          </a:custGeom>
          <a:blipFill>
            <a:blip r:embed="rId2"/>
            <a:stretch>
              <a:fillRect l="0" t="0" r="0" b="0"/>
            </a:stretch>
          </a:blipFill>
        </p:spPr>
      </p:sp>
      <p:sp>
        <p:nvSpPr>
          <p:cNvPr name="Freeform 6" id="6"/>
          <p:cNvSpPr/>
          <p:nvPr/>
        </p:nvSpPr>
        <p:spPr>
          <a:xfrm flipH="false" flipV="false" rot="0">
            <a:off x="10698537" y="5467084"/>
            <a:ext cx="6560763" cy="3633022"/>
          </a:xfrm>
          <a:custGeom>
            <a:avLst/>
            <a:gdLst/>
            <a:ahLst/>
            <a:cxnLst/>
            <a:rect r="r" b="b" t="t" l="l"/>
            <a:pathLst>
              <a:path h="3633022" w="6560763">
                <a:moveTo>
                  <a:pt x="0" y="0"/>
                </a:moveTo>
                <a:lnTo>
                  <a:pt x="6560763" y="0"/>
                </a:lnTo>
                <a:lnTo>
                  <a:pt x="6560763" y="3633022"/>
                </a:lnTo>
                <a:lnTo>
                  <a:pt x="0" y="3633022"/>
                </a:lnTo>
                <a:lnTo>
                  <a:pt x="0" y="0"/>
                </a:lnTo>
                <a:close/>
              </a:path>
            </a:pathLst>
          </a:custGeom>
          <a:blipFill>
            <a:blip r:embed="rId3"/>
            <a:stretch>
              <a:fillRect l="0" t="0" r="0" b="0"/>
            </a:stretch>
          </a:blipFill>
        </p:spPr>
      </p:sp>
      <p:sp>
        <p:nvSpPr>
          <p:cNvPr name="TextBox 7" id="7"/>
          <p:cNvSpPr txBox="true"/>
          <p:nvPr/>
        </p:nvSpPr>
        <p:spPr>
          <a:xfrm rot="0">
            <a:off x="1028700" y="984232"/>
            <a:ext cx="11707591" cy="796693"/>
          </a:xfrm>
          <a:prstGeom prst="rect">
            <a:avLst/>
          </a:prstGeom>
        </p:spPr>
        <p:txBody>
          <a:bodyPr anchor="t" rtlCol="false" tIns="0" lIns="0" bIns="0" rIns="0">
            <a:spAutoFit/>
          </a:bodyPr>
          <a:lstStyle/>
          <a:p>
            <a:pPr algn="l">
              <a:lnSpc>
                <a:spcPts val="6211"/>
              </a:lnSpc>
              <a:spcBef>
                <a:spcPct val="0"/>
              </a:spcBef>
            </a:pPr>
            <a:r>
              <a:rPr lang="en-US" sz="5091">
                <a:solidFill>
                  <a:srgbClr val="404040"/>
                </a:solidFill>
                <a:latin typeface="Inter"/>
                <a:ea typeface="Inter"/>
                <a:cs typeface="Inter"/>
                <a:sym typeface="Inter"/>
              </a:rPr>
              <a:t>METODOLOGIA</a:t>
            </a:r>
          </a:p>
        </p:txBody>
      </p:sp>
      <p:sp>
        <p:nvSpPr>
          <p:cNvPr name="TextBox 8" id="8"/>
          <p:cNvSpPr txBox="true"/>
          <p:nvPr/>
        </p:nvSpPr>
        <p:spPr>
          <a:xfrm rot="0">
            <a:off x="1028700" y="2605659"/>
            <a:ext cx="8115300" cy="3566553"/>
          </a:xfrm>
          <a:prstGeom prst="rect">
            <a:avLst/>
          </a:prstGeom>
        </p:spPr>
        <p:txBody>
          <a:bodyPr anchor="t" rtlCol="false" tIns="0" lIns="0" bIns="0" rIns="0">
            <a:spAutoFit/>
          </a:bodyPr>
          <a:lstStyle/>
          <a:p>
            <a:pPr algn="l">
              <a:lnSpc>
                <a:spcPts val="2556"/>
              </a:lnSpc>
            </a:pPr>
            <a:r>
              <a:rPr lang="en-US" sz="2095">
                <a:solidFill>
                  <a:srgbClr val="000000"/>
                </a:solidFill>
                <a:latin typeface="Inter"/>
                <a:ea typeface="Inter"/>
                <a:cs typeface="Inter"/>
                <a:sym typeface="Inter"/>
              </a:rPr>
              <a:t>Similar al caso de regresión múltiple, se realizaron 2 modelos de regresión polinomial.</a:t>
            </a:r>
          </a:p>
          <a:p>
            <a:pPr algn="l" marL="452399" indent="-226200" lvl="1">
              <a:lnSpc>
                <a:spcPts val="2556"/>
              </a:lnSpc>
              <a:buFont typeface="Arial"/>
              <a:buChar char="•"/>
            </a:pPr>
            <a:r>
              <a:rPr lang="en-US" sz="2095">
                <a:solidFill>
                  <a:srgbClr val="000000"/>
                </a:solidFill>
                <a:latin typeface="Inter"/>
                <a:ea typeface="Inter"/>
                <a:cs typeface="Inter"/>
                <a:sym typeface="Inter"/>
              </a:rPr>
              <a:t>Regresión polinomial considerando todas las variables[fig10]</a:t>
            </a:r>
          </a:p>
          <a:p>
            <a:pPr algn="l" marL="904798" indent="-301599" lvl="2">
              <a:lnSpc>
                <a:spcPts val="2556"/>
              </a:lnSpc>
              <a:buFont typeface="Arial"/>
              <a:buChar char="⚬"/>
            </a:pPr>
            <a:r>
              <a:rPr lang="en-US" sz="2095">
                <a:solidFill>
                  <a:srgbClr val="000000"/>
                </a:solidFill>
                <a:latin typeface="Inter"/>
                <a:ea typeface="Inter"/>
                <a:cs typeface="Inter"/>
                <a:sym typeface="Inter"/>
              </a:rPr>
              <a:t>R = 86.525% </a:t>
            </a:r>
          </a:p>
          <a:p>
            <a:pPr algn="l" marL="904798" indent="-301599" lvl="2">
              <a:lnSpc>
                <a:spcPts val="2556"/>
              </a:lnSpc>
              <a:buFont typeface="Arial"/>
              <a:buChar char="⚬"/>
            </a:pPr>
            <a:r>
              <a:rPr lang="en-US" sz="2095">
                <a:solidFill>
                  <a:srgbClr val="000000"/>
                </a:solidFill>
                <a:latin typeface="Inter"/>
                <a:ea typeface="Inter"/>
                <a:cs typeface="Inter"/>
                <a:sym typeface="Inter"/>
              </a:rPr>
              <a:t>MSE = .6879%</a:t>
            </a:r>
          </a:p>
          <a:p>
            <a:pPr algn="l" marL="904798" indent="-301599" lvl="2">
              <a:lnSpc>
                <a:spcPts val="2556"/>
              </a:lnSpc>
              <a:buFont typeface="Arial"/>
              <a:buChar char="⚬"/>
            </a:pPr>
            <a:r>
              <a:rPr lang="en-US" sz="2095">
                <a:solidFill>
                  <a:srgbClr val="000000"/>
                </a:solidFill>
                <a:latin typeface="Inter"/>
                <a:ea typeface="Inter"/>
                <a:cs typeface="Inter"/>
                <a:sym typeface="Inter"/>
              </a:rPr>
              <a:t>MAE = 6.075%</a:t>
            </a:r>
          </a:p>
          <a:p>
            <a:pPr algn="l" marL="452399" indent="-226200" lvl="1">
              <a:lnSpc>
                <a:spcPts val="2556"/>
              </a:lnSpc>
              <a:buFont typeface="Arial"/>
              <a:buChar char="•"/>
            </a:pPr>
            <a:r>
              <a:rPr lang="en-US" sz="2095">
                <a:solidFill>
                  <a:srgbClr val="000000"/>
                </a:solidFill>
                <a:latin typeface="Inter"/>
                <a:ea typeface="Inter"/>
                <a:cs typeface="Inter"/>
                <a:sym typeface="Inter"/>
              </a:rPr>
              <a:t>Regresión polinomial considerando </a:t>
            </a:r>
            <a:r>
              <a:rPr lang="en-US" sz="2095">
                <a:solidFill>
                  <a:srgbClr val="000000"/>
                </a:solidFill>
                <a:latin typeface="Inter"/>
                <a:ea typeface="Inter"/>
                <a:cs typeface="Inter"/>
                <a:sym typeface="Inter"/>
              </a:rPr>
              <a:t>10 variables más relacionadas con </a:t>
            </a:r>
            <a:r>
              <a:rPr lang="en-US" b="true" sz="2095">
                <a:solidFill>
                  <a:srgbClr val="000000"/>
                </a:solidFill>
                <a:latin typeface="Inter Bold"/>
                <a:ea typeface="Inter Bold"/>
                <a:cs typeface="Inter Bold"/>
                <a:sym typeface="Inter Bold"/>
              </a:rPr>
              <a:t>price </a:t>
            </a:r>
            <a:r>
              <a:rPr lang="en-US" sz="2095">
                <a:solidFill>
                  <a:srgbClr val="000000"/>
                </a:solidFill>
                <a:latin typeface="Inter"/>
                <a:ea typeface="Inter"/>
                <a:cs typeface="Inter"/>
                <a:sym typeface="Inter"/>
              </a:rPr>
              <a:t>[fig11].</a:t>
            </a:r>
          </a:p>
          <a:p>
            <a:pPr algn="l" marL="904798" indent="-301599" lvl="2">
              <a:lnSpc>
                <a:spcPts val="2556"/>
              </a:lnSpc>
              <a:buFont typeface="Arial"/>
              <a:buChar char="⚬"/>
            </a:pPr>
            <a:r>
              <a:rPr lang="en-US" sz="2095">
                <a:solidFill>
                  <a:srgbClr val="000000"/>
                </a:solidFill>
                <a:latin typeface="Inter"/>
                <a:ea typeface="Inter"/>
                <a:cs typeface="Inter"/>
                <a:sym typeface="Inter"/>
              </a:rPr>
              <a:t>R = 75.228%</a:t>
            </a:r>
          </a:p>
          <a:p>
            <a:pPr algn="l" marL="904798" indent="-301599" lvl="2">
              <a:lnSpc>
                <a:spcPts val="2556"/>
              </a:lnSpc>
              <a:buFont typeface="Arial"/>
              <a:buChar char="⚬"/>
            </a:pPr>
            <a:r>
              <a:rPr lang="en-US" sz="2095">
                <a:solidFill>
                  <a:srgbClr val="000000"/>
                </a:solidFill>
                <a:latin typeface="Inter"/>
                <a:ea typeface="Inter"/>
                <a:cs typeface="Inter"/>
                <a:sym typeface="Inter"/>
              </a:rPr>
              <a:t>MSE = 1.2647%</a:t>
            </a:r>
          </a:p>
          <a:p>
            <a:pPr algn="l" marL="904798" indent="-301599" lvl="2">
              <a:lnSpc>
                <a:spcPts val="2556"/>
              </a:lnSpc>
              <a:buFont typeface="Arial"/>
              <a:buChar char="⚬"/>
            </a:pPr>
            <a:r>
              <a:rPr lang="en-US" sz="2095">
                <a:solidFill>
                  <a:srgbClr val="000000"/>
                </a:solidFill>
                <a:latin typeface="Inter"/>
                <a:ea typeface="Inter"/>
                <a:cs typeface="Inter"/>
                <a:sym typeface="Inter"/>
              </a:rPr>
              <a:t>MAE = 8.6573%</a:t>
            </a:r>
          </a:p>
        </p:txBody>
      </p:sp>
      <p:sp>
        <p:nvSpPr>
          <p:cNvPr name="TextBox 9" id="9"/>
          <p:cNvSpPr txBox="true"/>
          <p:nvPr/>
        </p:nvSpPr>
        <p:spPr>
          <a:xfrm rot="0">
            <a:off x="1028700" y="1993572"/>
            <a:ext cx="7314748" cy="402537"/>
          </a:xfrm>
          <a:prstGeom prst="rect">
            <a:avLst/>
          </a:prstGeom>
        </p:spPr>
        <p:txBody>
          <a:bodyPr anchor="t" rtlCol="false" tIns="0" lIns="0" bIns="0" rIns="0">
            <a:spAutoFit/>
          </a:bodyPr>
          <a:lstStyle/>
          <a:p>
            <a:pPr algn="l">
              <a:lnSpc>
                <a:spcPts val="3152"/>
              </a:lnSpc>
            </a:pPr>
            <a:r>
              <a:rPr lang="en-US" sz="2584" b="true">
                <a:solidFill>
                  <a:srgbClr val="000000"/>
                </a:solidFill>
                <a:latin typeface="Inter Bold"/>
                <a:ea typeface="Inter Bold"/>
                <a:cs typeface="Inter Bold"/>
                <a:sym typeface="Inter Bold"/>
              </a:rPr>
              <a:t>Modelo 3 - Regresión Polinomial.</a:t>
            </a:r>
          </a:p>
        </p:txBody>
      </p:sp>
      <p:sp>
        <p:nvSpPr>
          <p:cNvPr name="TextBox 10" id="10"/>
          <p:cNvSpPr txBox="true"/>
          <p:nvPr/>
        </p:nvSpPr>
        <p:spPr>
          <a:xfrm rot="0">
            <a:off x="196996" y="208064"/>
            <a:ext cx="544727" cy="443179"/>
          </a:xfrm>
          <a:prstGeom prst="rect">
            <a:avLst/>
          </a:prstGeom>
        </p:spPr>
        <p:txBody>
          <a:bodyPr anchor="t" rtlCol="false" tIns="0" lIns="0" bIns="0" rIns="0">
            <a:spAutoFit/>
          </a:bodyPr>
          <a:lstStyle/>
          <a:p>
            <a:pPr algn="ctr">
              <a:lnSpc>
                <a:spcPts val="3643"/>
              </a:lnSpc>
            </a:pPr>
            <a:r>
              <a:rPr lang="en-US" sz="2602">
                <a:solidFill>
                  <a:srgbClr val="8B9684">
                    <a:alpha val="82745"/>
                  </a:srgbClr>
                </a:solidFill>
                <a:latin typeface="Inter"/>
                <a:ea typeface="Inter"/>
                <a:cs typeface="Inter"/>
                <a:sym typeface="Inter"/>
              </a:rPr>
              <a:t>11</a:t>
            </a:r>
          </a:p>
        </p:txBody>
      </p:sp>
      <p:sp>
        <p:nvSpPr>
          <p:cNvPr name="TextBox 11" id="11"/>
          <p:cNvSpPr txBox="true"/>
          <p:nvPr/>
        </p:nvSpPr>
        <p:spPr>
          <a:xfrm rot="0">
            <a:off x="10698537" y="4676800"/>
            <a:ext cx="5159526" cy="168668"/>
          </a:xfrm>
          <a:prstGeom prst="rect">
            <a:avLst/>
          </a:prstGeom>
        </p:spPr>
        <p:txBody>
          <a:bodyPr anchor="t" rtlCol="false" tIns="0" lIns="0" bIns="0" rIns="0">
            <a:spAutoFit/>
          </a:bodyPr>
          <a:lstStyle/>
          <a:p>
            <a:pPr algn="l">
              <a:lnSpc>
                <a:spcPts val="1336"/>
              </a:lnSpc>
            </a:pPr>
            <a:r>
              <a:rPr lang="en-US" sz="1095">
                <a:solidFill>
                  <a:srgbClr val="000000"/>
                </a:solidFill>
                <a:latin typeface="Inter"/>
                <a:ea typeface="Inter"/>
                <a:cs typeface="Inter"/>
                <a:sym typeface="Inter"/>
              </a:rPr>
              <a:t>fig11. Valores predichos y reales, considerando todas las variables</a:t>
            </a:r>
          </a:p>
        </p:txBody>
      </p:sp>
      <p:sp>
        <p:nvSpPr>
          <p:cNvPr name="TextBox 12" id="12"/>
          <p:cNvSpPr txBox="true"/>
          <p:nvPr/>
        </p:nvSpPr>
        <p:spPr>
          <a:xfrm rot="0">
            <a:off x="10698537" y="9090581"/>
            <a:ext cx="5300440" cy="168668"/>
          </a:xfrm>
          <a:prstGeom prst="rect">
            <a:avLst/>
          </a:prstGeom>
        </p:spPr>
        <p:txBody>
          <a:bodyPr anchor="t" rtlCol="false" tIns="0" lIns="0" bIns="0" rIns="0">
            <a:spAutoFit/>
          </a:bodyPr>
          <a:lstStyle/>
          <a:p>
            <a:pPr algn="l">
              <a:lnSpc>
                <a:spcPts val="1336"/>
              </a:lnSpc>
            </a:pPr>
            <a:r>
              <a:rPr lang="en-US" sz="1095">
                <a:solidFill>
                  <a:srgbClr val="000000"/>
                </a:solidFill>
                <a:latin typeface="Inter"/>
                <a:ea typeface="Inter"/>
                <a:cs typeface="Inter"/>
                <a:sym typeface="Inter"/>
              </a:rPr>
              <a:t>fig12. Valores predichos y reales, considerando 10 variables más relacionadas</a:t>
            </a:r>
          </a:p>
        </p:txBody>
      </p:sp>
      <p:sp>
        <p:nvSpPr>
          <p:cNvPr name="TextBox 13" id="13"/>
          <p:cNvSpPr txBox="true"/>
          <p:nvPr/>
        </p:nvSpPr>
        <p:spPr>
          <a:xfrm rot="0">
            <a:off x="2103146" y="3521567"/>
            <a:ext cx="103138" cy="206145"/>
          </a:xfrm>
          <a:prstGeom prst="rect">
            <a:avLst/>
          </a:prstGeom>
        </p:spPr>
        <p:txBody>
          <a:bodyPr anchor="t" rtlCol="false" tIns="0" lIns="0" bIns="0" rIns="0">
            <a:spAutoFit/>
          </a:bodyPr>
          <a:lstStyle/>
          <a:p>
            <a:pPr algn="ctr">
              <a:lnSpc>
                <a:spcPts val="1635"/>
              </a:lnSpc>
              <a:spcBef>
                <a:spcPct val="0"/>
              </a:spcBef>
            </a:pPr>
            <a:r>
              <a:rPr lang="en-US" sz="1340">
                <a:solidFill>
                  <a:srgbClr val="000000"/>
                </a:solidFill>
                <a:latin typeface="Inter"/>
                <a:ea typeface="Inter"/>
                <a:cs typeface="Inter"/>
                <a:sym typeface="Inter"/>
              </a:rPr>
              <a:t>2</a:t>
            </a:r>
          </a:p>
        </p:txBody>
      </p:sp>
      <p:sp>
        <p:nvSpPr>
          <p:cNvPr name="TextBox 14" id="14"/>
          <p:cNvSpPr txBox="true"/>
          <p:nvPr/>
        </p:nvSpPr>
        <p:spPr>
          <a:xfrm rot="0">
            <a:off x="2103146" y="5133975"/>
            <a:ext cx="103138" cy="206145"/>
          </a:xfrm>
          <a:prstGeom prst="rect">
            <a:avLst/>
          </a:prstGeom>
        </p:spPr>
        <p:txBody>
          <a:bodyPr anchor="t" rtlCol="false" tIns="0" lIns="0" bIns="0" rIns="0">
            <a:spAutoFit/>
          </a:bodyPr>
          <a:lstStyle/>
          <a:p>
            <a:pPr algn="ctr">
              <a:lnSpc>
                <a:spcPts val="1635"/>
              </a:lnSpc>
              <a:spcBef>
                <a:spcPct val="0"/>
              </a:spcBef>
            </a:pPr>
            <a:r>
              <a:rPr lang="en-US" sz="1340">
                <a:solidFill>
                  <a:srgbClr val="000000"/>
                </a:solidFill>
                <a:latin typeface="Inter"/>
                <a:ea typeface="Inter"/>
                <a:cs typeface="Inter"/>
                <a:sym typeface="Inter"/>
              </a:rPr>
              <a:t>2</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42009" y="126116"/>
            <a:ext cx="654702" cy="6547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8B9684"/>
              </a:solidFill>
              <a:prstDash val="solid"/>
              <a:miter/>
            </a:ln>
          </p:spPr>
        </p:sp>
        <p:sp>
          <p:nvSpPr>
            <p:cNvPr name="TextBox 4" id="4"/>
            <p:cNvSpPr txBox="true"/>
            <p:nvPr/>
          </p:nvSpPr>
          <p:spPr>
            <a:xfrm>
              <a:off x="76200" y="66675"/>
              <a:ext cx="660400" cy="669925"/>
            </a:xfrm>
            <a:prstGeom prst="rect">
              <a:avLst/>
            </a:prstGeom>
          </p:spPr>
          <p:txBody>
            <a:bodyPr anchor="ctr" rtlCol="false" tIns="39682" lIns="39682" bIns="39682" rIns="39682"/>
            <a:lstStyle/>
            <a:p>
              <a:pPr algn="ctr">
                <a:lnSpc>
                  <a:spcPts val="2123"/>
                </a:lnSpc>
              </a:pPr>
            </a:p>
          </p:txBody>
        </p:sp>
      </p:grpSp>
      <p:graphicFrame>
        <p:nvGraphicFramePr>
          <p:cNvPr name="Table 5" id="5"/>
          <p:cNvGraphicFramePr>
            <a:graphicFrameLocks noGrp="true"/>
          </p:cNvGraphicFramePr>
          <p:nvPr/>
        </p:nvGraphicFramePr>
        <p:xfrm>
          <a:off x="1028700" y="1780925"/>
          <a:ext cx="7245661" cy="8048625"/>
        </p:xfrm>
        <a:graphic>
          <a:graphicData uri="http://schemas.openxmlformats.org/drawingml/2006/table">
            <a:tbl>
              <a:tblPr/>
              <a:tblGrid>
                <a:gridCol w="2181009"/>
                <a:gridCol w="1012122"/>
                <a:gridCol w="1448996"/>
                <a:gridCol w="1300046"/>
                <a:gridCol w="1303489"/>
              </a:tblGrid>
              <a:tr h="698632">
                <a:tc>
                  <a:txBody>
                    <a:bodyPr anchor="t" rtlCol="false"/>
                    <a:lstStyle/>
                    <a:p>
                      <a:pPr algn="ctr">
                        <a:lnSpc>
                          <a:spcPts val="1736"/>
                        </a:lnSpc>
                        <a:defRPr/>
                      </a:pPr>
                      <a:r>
                        <a:rPr lang="en-US" sz="1240" b="true">
                          <a:solidFill>
                            <a:srgbClr val="FFFFFF"/>
                          </a:solidFill>
                          <a:latin typeface="Inter Bold"/>
                          <a:ea typeface="Inter Bold"/>
                          <a:cs typeface="Inter Bold"/>
                          <a:sym typeface="Inter Bold"/>
                        </a:rPr>
                        <a:t>Modelo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1736"/>
                        </a:lnSpc>
                        <a:defRPr/>
                      </a:pPr>
                      <a:r>
                        <a:rPr lang="en-US" sz="1240" b="true">
                          <a:solidFill>
                            <a:srgbClr val="FFFFFF"/>
                          </a:solidFill>
                          <a:latin typeface="Inter Bold"/>
                          <a:ea typeface="Inter Bold"/>
                          <a:cs typeface="Inter Bold"/>
                          <a:sym typeface="Inter Bold"/>
                        </a:rPr>
                        <a:t>Set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1736"/>
                        </a:lnSpc>
                        <a:defRPr/>
                      </a:pPr>
                      <a:r>
                        <a:rPr lang="en-US" sz="1240" b="true">
                          <a:solidFill>
                            <a:srgbClr val="FFFFFF"/>
                          </a:solidFill>
                          <a:latin typeface="Inter Bold"/>
                          <a:ea typeface="Inter Bold"/>
                          <a:cs typeface="Inter Bold"/>
                          <a:sym typeface="Inter Bold"/>
                        </a:rPr>
                        <a:t>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1736"/>
                        </a:lnSpc>
                        <a:defRPr/>
                      </a:pPr>
                      <a:r>
                        <a:rPr lang="en-US" sz="1240" b="true">
                          <a:solidFill>
                            <a:srgbClr val="FFFFFF"/>
                          </a:solidFill>
                          <a:latin typeface="Inter Bold"/>
                          <a:ea typeface="Inter Bold"/>
                          <a:cs typeface="Inter Bold"/>
                          <a:sym typeface="Inter Bold"/>
                        </a:rPr>
                        <a:t>MSE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1736"/>
                        </a:lnSpc>
                        <a:defRPr/>
                      </a:pPr>
                      <a:r>
                        <a:rPr lang="en-US" sz="1240" b="true">
                          <a:solidFill>
                            <a:srgbClr val="FFFFFF"/>
                          </a:solidFill>
                          <a:latin typeface="Inter Bold"/>
                          <a:ea typeface="Inter Bold"/>
                          <a:cs typeface="Inter Bold"/>
                          <a:sym typeface="Inter Bold"/>
                        </a:rPr>
                        <a:t>MAE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r>
              <a:tr h="918749">
                <a:tc>
                  <a:txBody>
                    <a:bodyPr anchor="t" rtlCol="false"/>
                    <a:lstStyle/>
                    <a:p>
                      <a:pPr algn="ctr">
                        <a:lnSpc>
                          <a:spcPts val="1736"/>
                        </a:lnSpc>
                        <a:defRPr/>
                      </a:pPr>
                      <a:r>
                        <a:rPr lang="en-US" sz="1240">
                          <a:solidFill>
                            <a:srgbClr val="000000"/>
                          </a:solidFill>
                          <a:latin typeface="Inter"/>
                          <a:ea typeface="Inter"/>
                          <a:cs typeface="Inter"/>
                          <a:sym typeface="Inter"/>
                        </a:rPr>
                        <a:t>LRM </a:t>
                      </a:r>
                      <a:endParaRPr lang="en-US" sz="1100"/>
                    </a:p>
                    <a:p>
                      <a:pPr algn="ctr">
                        <a:lnSpc>
                          <a:spcPts val="1736"/>
                        </a:lnSpc>
                      </a:pPr>
                      <a:r>
                        <a:rPr lang="en-US" sz="1240">
                          <a:solidFill>
                            <a:srgbClr val="000000"/>
                          </a:solidFill>
                          <a:latin typeface="Inter"/>
                          <a:ea typeface="Inter"/>
                          <a:cs typeface="Inter"/>
                          <a:sym typeface="Inter"/>
                        </a:rPr>
                        <a:t>(price, grade)</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000000"/>
                          </a:solidFill>
                          <a:latin typeface="Inter"/>
                          <a:ea typeface="Inter"/>
                          <a:cs typeface="Inter"/>
                          <a:sym typeface="Inter"/>
                        </a:rPr>
                        <a:t>Test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000000"/>
                          </a:solidFill>
                          <a:latin typeface="Inter"/>
                          <a:ea typeface="Inter"/>
                          <a:cs typeface="Inter"/>
                          <a:sym typeface="Inter"/>
                        </a:rPr>
                        <a:t>48.5107%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000000"/>
                          </a:solidFill>
                          <a:latin typeface="Inter"/>
                          <a:ea typeface="Inter"/>
                          <a:cs typeface="Inter"/>
                          <a:sym typeface="Inter"/>
                        </a:rPr>
                        <a:t>2.62882%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000000"/>
                          </a:solidFill>
                          <a:latin typeface="Inter"/>
                          <a:ea typeface="Inter"/>
                          <a:cs typeface="Inter"/>
                          <a:sym typeface="Inter"/>
                        </a:rPr>
                        <a:t>12.94832%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18749">
                <a:tc>
                  <a:txBody>
                    <a:bodyPr anchor="t" rtlCol="false"/>
                    <a:lstStyle/>
                    <a:p>
                      <a:pPr algn="ctr">
                        <a:lnSpc>
                          <a:spcPts val="1736"/>
                        </a:lnSpc>
                        <a:defRPr/>
                      </a:pPr>
                      <a:r>
                        <a:rPr lang="en-US" sz="1240">
                          <a:solidFill>
                            <a:srgbClr val="000000"/>
                          </a:solidFill>
                          <a:latin typeface="Inter"/>
                          <a:ea typeface="Inter"/>
                          <a:cs typeface="Inter"/>
                          <a:sym typeface="Inter"/>
                        </a:rPr>
                        <a:t>LRM </a:t>
                      </a:r>
                      <a:endParaRPr lang="en-US" sz="1100"/>
                    </a:p>
                    <a:p>
                      <a:pPr algn="ctr">
                        <a:lnSpc>
                          <a:spcPts val="1736"/>
                        </a:lnSpc>
                      </a:pPr>
                      <a:r>
                        <a:rPr lang="en-US" sz="1240">
                          <a:solidFill>
                            <a:srgbClr val="000000"/>
                          </a:solidFill>
                          <a:latin typeface="Inter"/>
                          <a:ea typeface="Inter"/>
                          <a:cs typeface="Inter"/>
                          <a:sym typeface="Inter"/>
                        </a:rPr>
                        <a:t>(price, grade)</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000000"/>
                          </a:solidFill>
                          <a:latin typeface="Inter"/>
                          <a:ea typeface="Inter"/>
                          <a:cs typeface="Inter"/>
                          <a:sym typeface="Inter"/>
                        </a:rPr>
                        <a:t>Train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000000"/>
                          </a:solidFill>
                          <a:latin typeface="Inter"/>
                          <a:ea typeface="Inter"/>
                          <a:cs typeface="Inter"/>
                          <a:sym typeface="Inter"/>
                        </a:rPr>
                        <a:t>49.7524%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000000"/>
                          </a:solidFill>
                          <a:latin typeface="Inter"/>
                          <a:ea typeface="Inter"/>
                          <a:cs typeface="Inter"/>
                          <a:sym typeface="Inter"/>
                        </a:rPr>
                        <a:t>2.6446%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000000"/>
                          </a:solidFill>
                          <a:latin typeface="Inter"/>
                          <a:ea typeface="Inter"/>
                          <a:cs typeface="Inter"/>
                          <a:sym typeface="Inter"/>
                        </a:rPr>
                        <a:t>12.9811%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18749">
                <a:tc>
                  <a:txBody>
                    <a:bodyPr anchor="t" rtlCol="false"/>
                    <a:lstStyle/>
                    <a:p>
                      <a:pPr algn="ctr">
                        <a:lnSpc>
                          <a:spcPts val="1736"/>
                        </a:lnSpc>
                        <a:defRPr/>
                      </a:pPr>
                      <a:r>
                        <a:rPr lang="en-US" sz="1240">
                          <a:solidFill>
                            <a:srgbClr val="000000"/>
                          </a:solidFill>
                          <a:latin typeface="Inter"/>
                          <a:ea typeface="Inter"/>
                          <a:cs typeface="Inter"/>
                          <a:sym typeface="Inter"/>
                        </a:rPr>
                        <a:t>LRM</a:t>
                      </a:r>
                      <a:endParaRPr lang="en-US" sz="1100"/>
                    </a:p>
                    <a:p>
                      <a:pPr algn="ctr">
                        <a:lnSpc>
                          <a:spcPts val="1736"/>
                        </a:lnSpc>
                      </a:pPr>
                      <a:r>
                        <a:rPr lang="en-US" sz="1240">
                          <a:solidFill>
                            <a:srgbClr val="000000"/>
                          </a:solidFill>
                          <a:latin typeface="Inter"/>
                          <a:ea typeface="Inter"/>
                          <a:cs typeface="Inter"/>
                          <a:sym typeface="Inter"/>
                        </a:rPr>
                        <a:t>(price, sqft_living)</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000000"/>
                          </a:solidFill>
                          <a:latin typeface="Inter"/>
                          <a:ea typeface="Inter"/>
                          <a:cs typeface="Inter"/>
                          <a:sym typeface="Inter"/>
                        </a:rPr>
                        <a:t>Test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000000"/>
                          </a:solidFill>
                          <a:latin typeface="Inter"/>
                          <a:ea typeface="Inter"/>
                          <a:cs typeface="Inter"/>
                          <a:sym typeface="Inter"/>
                        </a:rPr>
                        <a:t>44.73603%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000000"/>
                          </a:solidFill>
                          <a:latin typeface="Inter"/>
                          <a:ea typeface="Inter"/>
                          <a:cs typeface="Inter"/>
                          <a:sym typeface="Inter"/>
                        </a:rPr>
                        <a:t>2.8215%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000000"/>
                          </a:solidFill>
                          <a:latin typeface="Inter"/>
                          <a:ea typeface="Inter"/>
                          <a:cs typeface="Inter"/>
                          <a:sym typeface="Inter"/>
                        </a:rPr>
                        <a:t>13.6656%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18749">
                <a:tc>
                  <a:txBody>
                    <a:bodyPr anchor="t" rtlCol="false"/>
                    <a:lstStyle/>
                    <a:p>
                      <a:pPr algn="ctr">
                        <a:lnSpc>
                          <a:spcPts val="1736"/>
                        </a:lnSpc>
                        <a:defRPr/>
                      </a:pPr>
                      <a:r>
                        <a:rPr lang="en-US" sz="1240">
                          <a:solidFill>
                            <a:srgbClr val="000000"/>
                          </a:solidFill>
                          <a:latin typeface="Inter"/>
                          <a:ea typeface="Inter"/>
                          <a:cs typeface="Inter"/>
                          <a:sym typeface="Inter"/>
                        </a:rPr>
                        <a:t>LRM</a:t>
                      </a:r>
                      <a:endParaRPr lang="en-US" sz="1100"/>
                    </a:p>
                    <a:p>
                      <a:pPr algn="ctr">
                        <a:lnSpc>
                          <a:spcPts val="1736"/>
                        </a:lnSpc>
                      </a:pPr>
                      <a:r>
                        <a:rPr lang="en-US" sz="1240">
                          <a:solidFill>
                            <a:srgbClr val="000000"/>
                          </a:solidFill>
                          <a:latin typeface="Inter"/>
                          <a:ea typeface="Inter"/>
                          <a:cs typeface="Inter"/>
                          <a:sym typeface="Inter"/>
                        </a:rPr>
                        <a:t>(price, sqft_living)</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000000"/>
                          </a:solidFill>
                          <a:latin typeface="Inter"/>
                          <a:ea typeface="Inter"/>
                          <a:cs typeface="Inter"/>
                          <a:sym typeface="Inter"/>
                        </a:rPr>
                        <a:t>Train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000000"/>
                          </a:solidFill>
                          <a:latin typeface="Inter"/>
                          <a:ea typeface="Inter"/>
                          <a:cs typeface="Inter"/>
                          <a:sym typeface="Inter"/>
                        </a:rPr>
                        <a:t>45.7446%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000000"/>
                          </a:solidFill>
                          <a:latin typeface="Inter"/>
                          <a:ea typeface="Inter"/>
                          <a:cs typeface="Inter"/>
                          <a:sym typeface="Inter"/>
                        </a:rPr>
                        <a:t>2.8556%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000000"/>
                          </a:solidFill>
                          <a:latin typeface="Inter"/>
                          <a:ea typeface="Inter"/>
                          <a:cs typeface="Inter"/>
                          <a:sym typeface="Inter"/>
                        </a:rPr>
                        <a:t>13.669%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18749">
                <a:tc>
                  <a:txBody>
                    <a:bodyPr anchor="t" rtlCol="false"/>
                    <a:lstStyle/>
                    <a:p>
                      <a:pPr algn="ctr">
                        <a:lnSpc>
                          <a:spcPts val="1736"/>
                        </a:lnSpc>
                        <a:defRPr/>
                      </a:pPr>
                      <a:r>
                        <a:rPr lang="en-US" sz="1240">
                          <a:solidFill>
                            <a:srgbClr val="000000"/>
                          </a:solidFill>
                          <a:latin typeface="Inter"/>
                          <a:ea typeface="Inter"/>
                          <a:cs typeface="Inter"/>
                          <a:sym typeface="Inter"/>
                        </a:rPr>
                        <a:t>LRM</a:t>
                      </a:r>
                      <a:endParaRPr lang="en-US" sz="1100"/>
                    </a:p>
                    <a:p>
                      <a:pPr algn="ctr">
                        <a:lnSpc>
                          <a:spcPts val="1736"/>
                        </a:lnSpc>
                      </a:pPr>
                      <a:r>
                        <a:rPr lang="en-US" sz="1240">
                          <a:solidFill>
                            <a:srgbClr val="000000"/>
                          </a:solidFill>
                          <a:latin typeface="Inter"/>
                          <a:ea typeface="Inter"/>
                          <a:cs typeface="Inter"/>
                          <a:sym typeface="Inter"/>
                        </a:rPr>
                        <a:t>(price, sqft_above)</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000000"/>
                          </a:solidFill>
                          <a:latin typeface="Inter"/>
                          <a:ea typeface="Inter"/>
                          <a:cs typeface="Inter"/>
                          <a:sym typeface="Inter"/>
                        </a:rPr>
                        <a:t>Test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000000"/>
                          </a:solidFill>
                          <a:latin typeface="Inter"/>
                          <a:ea typeface="Inter"/>
                          <a:cs typeface="Inter"/>
                          <a:sym typeface="Inter"/>
                        </a:rPr>
                        <a:t>33.6773%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000000"/>
                          </a:solidFill>
                          <a:latin typeface="Inter"/>
                          <a:ea typeface="Inter"/>
                          <a:cs typeface="Inter"/>
                          <a:sym typeface="Inter"/>
                        </a:rPr>
                        <a:t>3.3861%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000000"/>
                          </a:solidFill>
                          <a:latin typeface="Inter"/>
                          <a:ea typeface="Inter"/>
                          <a:cs typeface="Inter"/>
                          <a:sym typeface="Inter"/>
                        </a:rPr>
                        <a:t>14.8356%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18749">
                <a:tc>
                  <a:txBody>
                    <a:bodyPr anchor="t" rtlCol="false"/>
                    <a:lstStyle/>
                    <a:p>
                      <a:pPr algn="ctr">
                        <a:lnSpc>
                          <a:spcPts val="1736"/>
                        </a:lnSpc>
                        <a:defRPr/>
                      </a:pPr>
                      <a:r>
                        <a:rPr lang="en-US" sz="1240">
                          <a:solidFill>
                            <a:srgbClr val="000000"/>
                          </a:solidFill>
                          <a:latin typeface="Inter"/>
                          <a:ea typeface="Inter"/>
                          <a:cs typeface="Inter"/>
                          <a:sym typeface="Inter"/>
                        </a:rPr>
                        <a:t>LRM</a:t>
                      </a:r>
                      <a:endParaRPr lang="en-US" sz="1100"/>
                    </a:p>
                    <a:p>
                      <a:pPr algn="ctr">
                        <a:lnSpc>
                          <a:spcPts val="1736"/>
                        </a:lnSpc>
                      </a:pPr>
                      <a:r>
                        <a:rPr lang="en-US" sz="1240">
                          <a:solidFill>
                            <a:srgbClr val="000000"/>
                          </a:solidFill>
                          <a:latin typeface="Inter"/>
                          <a:ea typeface="Inter"/>
                          <a:cs typeface="Inter"/>
                          <a:sym typeface="Inter"/>
                        </a:rPr>
                        <a:t>(price, sqft_above)</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000000"/>
                          </a:solidFill>
                          <a:latin typeface="Inter"/>
                          <a:ea typeface="Inter"/>
                          <a:cs typeface="Inter"/>
                          <a:sym typeface="Inter"/>
                        </a:rPr>
                        <a:t>Train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000000"/>
                          </a:solidFill>
                          <a:latin typeface="Inter"/>
                          <a:ea typeface="Inter"/>
                          <a:cs typeface="Inter"/>
                          <a:sym typeface="Inter"/>
                        </a:rPr>
                        <a:t>34.5413%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000000"/>
                          </a:solidFill>
                          <a:latin typeface="Inter"/>
                          <a:ea typeface="Inter"/>
                          <a:cs typeface="Inter"/>
                          <a:sym typeface="Inter"/>
                        </a:rPr>
                        <a:t>3.4453%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000000"/>
                          </a:solidFill>
                          <a:latin typeface="Inter"/>
                          <a:ea typeface="Inter"/>
                          <a:cs typeface="Inter"/>
                          <a:sym typeface="Inter"/>
                        </a:rPr>
                        <a:t>14.937%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18749">
                <a:tc>
                  <a:txBody>
                    <a:bodyPr anchor="t" rtlCol="false"/>
                    <a:lstStyle/>
                    <a:p>
                      <a:pPr algn="ctr">
                        <a:lnSpc>
                          <a:spcPts val="1736"/>
                        </a:lnSpc>
                        <a:defRPr/>
                      </a:pPr>
                      <a:r>
                        <a:rPr lang="en-US" sz="1240">
                          <a:solidFill>
                            <a:srgbClr val="000000"/>
                          </a:solidFill>
                          <a:latin typeface="Inter"/>
                          <a:ea typeface="Inter"/>
                          <a:cs typeface="Inter"/>
                          <a:sym typeface="Inter"/>
                        </a:rPr>
                        <a:t>LRM</a:t>
                      </a:r>
                      <a:endParaRPr lang="en-US" sz="1100"/>
                    </a:p>
                    <a:p>
                      <a:pPr algn="ctr">
                        <a:lnSpc>
                          <a:spcPts val="1736"/>
                        </a:lnSpc>
                      </a:pPr>
                      <a:r>
                        <a:rPr lang="en-US" sz="1240">
                          <a:solidFill>
                            <a:srgbClr val="000000"/>
                          </a:solidFill>
                          <a:latin typeface="Inter"/>
                          <a:ea typeface="Inter"/>
                          <a:cs typeface="Inter"/>
                          <a:sym typeface="Inter"/>
                        </a:rPr>
                        <a:t>(price, sqft_living15)</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000000"/>
                          </a:solidFill>
                          <a:latin typeface="Inter"/>
                          <a:ea typeface="Inter"/>
                          <a:cs typeface="Inter"/>
                          <a:sym typeface="Inter"/>
                        </a:rPr>
                        <a:t>Test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000000"/>
                          </a:solidFill>
                          <a:latin typeface="Inter"/>
                          <a:ea typeface="Inter"/>
                          <a:cs typeface="Inter"/>
                          <a:sym typeface="Inter"/>
                        </a:rPr>
                        <a:t>35.8988%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000000"/>
                          </a:solidFill>
                          <a:latin typeface="Inter"/>
                          <a:ea typeface="Inter"/>
                          <a:cs typeface="Inter"/>
                          <a:sym typeface="Inter"/>
                        </a:rPr>
                        <a:t>3.2727%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000000"/>
                          </a:solidFill>
                          <a:latin typeface="Inter"/>
                          <a:ea typeface="Inter"/>
                          <a:cs typeface="Inter"/>
                          <a:sym typeface="Inter"/>
                        </a:rPr>
                        <a:t>14.2737%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18749">
                <a:tc>
                  <a:txBody>
                    <a:bodyPr anchor="t" rtlCol="false"/>
                    <a:lstStyle/>
                    <a:p>
                      <a:pPr algn="ctr">
                        <a:lnSpc>
                          <a:spcPts val="1736"/>
                        </a:lnSpc>
                        <a:defRPr/>
                      </a:pPr>
                      <a:r>
                        <a:rPr lang="en-US" sz="1240">
                          <a:solidFill>
                            <a:srgbClr val="000000"/>
                          </a:solidFill>
                          <a:latin typeface="Inter"/>
                          <a:ea typeface="Inter"/>
                          <a:cs typeface="Inter"/>
                          <a:sym typeface="Inter"/>
                        </a:rPr>
                        <a:t>LRM</a:t>
                      </a:r>
                      <a:endParaRPr lang="en-US" sz="1100"/>
                    </a:p>
                    <a:p>
                      <a:pPr algn="ctr">
                        <a:lnSpc>
                          <a:spcPts val="1736"/>
                        </a:lnSpc>
                      </a:pPr>
                      <a:r>
                        <a:rPr lang="en-US" sz="1240">
                          <a:solidFill>
                            <a:srgbClr val="000000"/>
                          </a:solidFill>
                          <a:latin typeface="Inter"/>
                          <a:ea typeface="Inter"/>
                          <a:cs typeface="Inter"/>
                          <a:sym typeface="Inter"/>
                        </a:rPr>
                        <a:t>(price, sqft_living15)</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000000"/>
                          </a:solidFill>
                          <a:latin typeface="Inter"/>
                          <a:ea typeface="Inter"/>
                          <a:cs typeface="Inter"/>
                          <a:sym typeface="Inter"/>
                        </a:rPr>
                        <a:t>Train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000000"/>
                          </a:solidFill>
                          <a:latin typeface="Inter"/>
                          <a:ea typeface="Inter"/>
                          <a:cs typeface="Inter"/>
                          <a:sym typeface="Inter"/>
                        </a:rPr>
                        <a:t>37.1006%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000000"/>
                          </a:solidFill>
                          <a:latin typeface="Inter"/>
                          <a:ea typeface="Inter"/>
                          <a:cs typeface="Inter"/>
                          <a:sym typeface="Inter"/>
                        </a:rPr>
                        <a:t>3.106%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000000"/>
                          </a:solidFill>
                          <a:latin typeface="Inter"/>
                          <a:ea typeface="Inter"/>
                          <a:cs typeface="Inter"/>
                          <a:sym typeface="Inter"/>
                        </a:rPr>
                        <a:t>14.3761%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6" id="6"/>
          <p:cNvSpPr txBox="true"/>
          <p:nvPr/>
        </p:nvSpPr>
        <p:spPr>
          <a:xfrm rot="0">
            <a:off x="1028700" y="984232"/>
            <a:ext cx="11707591" cy="796693"/>
          </a:xfrm>
          <a:prstGeom prst="rect">
            <a:avLst/>
          </a:prstGeom>
        </p:spPr>
        <p:txBody>
          <a:bodyPr anchor="t" rtlCol="false" tIns="0" lIns="0" bIns="0" rIns="0">
            <a:spAutoFit/>
          </a:bodyPr>
          <a:lstStyle/>
          <a:p>
            <a:pPr algn="l">
              <a:lnSpc>
                <a:spcPts val="6211"/>
              </a:lnSpc>
              <a:spcBef>
                <a:spcPct val="0"/>
              </a:spcBef>
            </a:pPr>
            <a:r>
              <a:rPr lang="en-US" sz="5091">
                <a:solidFill>
                  <a:srgbClr val="404040"/>
                </a:solidFill>
                <a:latin typeface="Inter"/>
                <a:ea typeface="Inter"/>
                <a:cs typeface="Inter"/>
                <a:sym typeface="Inter"/>
              </a:rPr>
              <a:t>RESULTADOS</a:t>
            </a:r>
          </a:p>
        </p:txBody>
      </p:sp>
      <p:sp>
        <p:nvSpPr>
          <p:cNvPr name="TextBox 7" id="7"/>
          <p:cNvSpPr txBox="true"/>
          <p:nvPr/>
        </p:nvSpPr>
        <p:spPr>
          <a:xfrm rot="0">
            <a:off x="196996" y="208064"/>
            <a:ext cx="544727" cy="443179"/>
          </a:xfrm>
          <a:prstGeom prst="rect">
            <a:avLst/>
          </a:prstGeom>
        </p:spPr>
        <p:txBody>
          <a:bodyPr anchor="t" rtlCol="false" tIns="0" lIns="0" bIns="0" rIns="0">
            <a:spAutoFit/>
          </a:bodyPr>
          <a:lstStyle/>
          <a:p>
            <a:pPr algn="ctr">
              <a:lnSpc>
                <a:spcPts val="3643"/>
              </a:lnSpc>
            </a:pPr>
            <a:r>
              <a:rPr lang="en-US" sz="2602">
                <a:solidFill>
                  <a:srgbClr val="8B9684">
                    <a:alpha val="82745"/>
                  </a:srgbClr>
                </a:solidFill>
                <a:latin typeface="Inter"/>
                <a:ea typeface="Inter"/>
                <a:cs typeface="Inter"/>
                <a:sym typeface="Inter"/>
              </a:rPr>
              <a:t>12</a:t>
            </a:r>
          </a:p>
        </p:txBody>
      </p:sp>
      <p:sp>
        <p:nvSpPr>
          <p:cNvPr name="TextBox 8" id="8"/>
          <p:cNvSpPr txBox="true"/>
          <p:nvPr/>
        </p:nvSpPr>
        <p:spPr>
          <a:xfrm rot="0">
            <a:off x="5014820" y="1958197"/>
            <a:ext cx="72330" cy="140486"/>
          </a:xfrm>
          <a:prstGeom prst="rect">
            <a:avLst/>
          </a:prstGeom>
        </p:spPr>
        <p:txBody>
          <a:bodyPr anchor="t" rtlCol="false" tIns="0" lIns="0" bIns="0" rIns="0">
            <a:spAutoFit/>
          </a:bodyPr>
          <a:lstStyle/>
          <a:p>
            <a:pPr algn="ctr">
              <a:lnSpc>
                <a:spcPts val="1147"/>
              </a:lnSpc>
              <a:spcBef>
                <a:spcPct val="0"/>
              </a:spcBef>
            </a:pPr>
            <a:r>
              <a:rPr lang="en-US" sz="940">
                <a:solidFill>
                  <a:srgbClr val="FFFFFF"/>
                </a:solidFill>
                <a:latin typeface="Inter"/>
                <a:ea typeface="Inter"/>
                <a:cs typeface="Inter"/>
                <a:sym typeface="Inter"/>
              </a:rPr>
              <a:t>2</a:t>
            </a:r>
          </a:p>
        </p:txBody>
      </p:sp>
      <p:graphicFrame>
        <p:nvGraphicFramePr>
          <p:cNvPr name="Table 9" id="9"/>
          <p:cNvGraphicFramePr>
            <a:graphicFrameLocks noGrp="true"/>
          </p:cNvGraphicFramePr>
          <p:nvPr/>
        </p:nvGraphicFramePr>
        <p:xfrm>
          <a:off x="10013639" y="208838"/>
          <a:ext cx="7245661" cy="9877425"/>
        </p:xfrm>
        <a:graphic>
          <a:graphicData uri="http://schemas.openxmlformats.org/drawingml/2006/table">
            <a:tbl>
              <a:tblPr/>
              <a:tblGrid>
                <a:gridCol w="2181009"/>
                <a:gridCol w="1012122"/>
                <a:gridCol w="1448996"/>
                <a:gridCol w="1300046"/>
                <a:gridCol w="1303489"/>
              </a:tblGrid>
              <a:tr h="698017">
                <a:tc>
                  <a:txBody>
                    <a:bodyPr anchor="t" rtlCol="false"/>
                    <a:lstStyle/>
                    <a:p>
                      <a:pPr algn="ctr">
                        <a:lnSpc>
                          <a:spcPts val="1736"/>
                        </a:lnSpc>
                        <a:defRPr/>
                      </a:pPr>
                      <a:r>
                        <a:rPr lang="en-US" sz="1240" b="true">
                          <a:solidFill>
                            <a:srgbClr val="FFFFFF"/>
                          </a:solidFill>
                          <a:latin typeface="Inter Bold"/>
                          <a:ea typeface="Inter Bold"/>
                          <a:cs typeface="Inter Bold"/>
                          <a:sym typeface="Inter Bold"/>
                        </a:rPr>
                        <a:t>Modelo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1736"/>
                        </a:lnSpc>
                        <a:defRPr/>
                      </a:pPr>
                      <a:r>
                        <a:rPr lang="en-US" sz="1240" b="true">
                          <a:solidFill>
                            <a:srgbClr val="FFFFFF"/>
                          </a:solidFill>
                          <a:latin typeface="Inter Bold"/>
                          <a:ea typeface="Inter Bold"/>
                          <a:cs typeface="Inter Bold"/>
                          <a:sym typeface="Inter Bold"/>
                        </a:rPr>
                        <a:t>Set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1736"/>
                        </a:lnSpc>
                        <a:defRPr/>
                      </a:pPr>
                      <a:r>
                        <a:rPr lang="en-US" sz="1240" b="true">
                          <a:solidFill>
                            <a:srgbClr val="FFFFFF"/>
                          </a:solidFill>
                          <a:latin typeface="Inter Bold"/>
                          <a:ea typeface="Inter Bold"/>
                          <a:cs typeface="Inter Bold"/>
                          <a:sym typeface="Inter Bold"/>
                        </a:rPr>
                        <a:t>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1736"/>
                        </a:lnSpc>
                        <a:defRPr/>
                      </a:pPr>
                      <a:r>
                        <a:rPr lang="en-US" sz="1240" b="true">
                          <a:solidFill>
                            <a:srgbClr val="FFFFFF"/>
                          </a:solidFill>
                          <a:latin typeface="Inter Bold"/>
                          <a:ea typeface="Inter Bold"/>
                          <a:cs typeface="Inter Bold"/>
                          <a:sym typeface="Inter Bold"/>
                        </a:rPr>
                        <a:t>MSE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c>
                  <a:txBody>
                    <a:bodyPr anchor="t" rtlCol="false"/>
                    <a:lstStyle/>
                    <a:p>
                      <a:pPr algn="ctr">
                        <a:lnSpc>
                          <a:spcPts val="1736"/>
                        </a:lnSpc>
                        <a:defRPr/>
                      </a:pPr>
                      <a:r>
                        <a:rPr lang="en-US" sz="1240" b="true">
                          <a:solidFill>
                            <a:srgbClr val="FFFFFF"/>
                          </a:solidFill>
                          <a:latin typeface="Inter Bold"/>
                          <a:ea typeface="Inter Bold"/>
                          <a:cs typeface="Inter Bold"/>
                          <a:sym typeface="Inter Bold"/>
                        </a:rPr>
                        <a:t>MAE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191919"/>
                    </a:solidFill>
                  </a:tcPr>
                </a:tc>
              </a:tr>
              <a:tr h="917941">
                <a:tc>
                  <a:txBody>
                    <a:bodyPr anchor="t" rtlCol="false"/>
                    <a:lstStyle/>
                    <a:p>
                      <a:pPr algn="ctr">
                        <a:lnSpc>
                          <a:spcPts val="1736"/>
                        </a:lnSpc>
                        <a:defRPr/>
                      </a:pPr>
                      <a:r>
                        <a:rPr lang="en-US" sz="1240">
                          <a:solidFill>
                            <a:srgbClr val="5488AF"/>
                          </a:solidFill>
                          <a:latin typeface="Inter"/>
                          <a:ea typeface="Inter"/>
                          <a:cs typeface="Inter"/>
                          <a:sym typeface="Inter"/>
                        </a:rPr>
                        <a:t>MR</a:t>
                      </a:r>
                      <a:endParaRPr lang="en-US" sz="1100"/>
                    </a:p>
                    <a:p>
                      <a:pPr algn="ctr">
                        <a:lnSpc>
                          <a:spcPts val="1736"/>
                        </a:lnSpc>
                      </a:pPr>
                      <a:r>
                        <a:rPr lang="en-US" sz="1240">
                          <a:solidFill>
                            <a:srgbClr val="5488AF"/>
                          </a:solidFill>
                          <a:latin typeface="Inter"/>
                          <a:ea typeface="Inter"/>
                          <a:cs typeface="Inter"/>
                          <a:sym typeface="Inter"/>
                        </a:rPr>
                        <a:t>(All vars)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5488AF"/>
                          </a:solidFill>
                          <a:latin typeface="Inter"/>
                          <a:ea typeface="Inter"/>
                          <a:cs typeface="Inter"/>
                          <a:sym typeface="Inter"/>
                        </a:rPr>
                        <a:t>Test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5488AF"/>
                          </a:solidFill>
                          <a:latin typeface="Inter"/>
                          <a:ea typeface="Inter"/>
                          <a:cs typeface="Inter"/>
                          <a:sym typeface="Inter"/>
                        </a:rPr>
                        <a:t>80.809%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5488AF"/>
                          </a:solidFill>
                          <a:latin typeface="Inter"/>
                          <a:ea typeface="Inter"/>
                          <a:cs typeface="Inter"/>
                          <a:sym typeface="Inter"/>
                        </a:rPr>
                        <a:t>.97979%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5488AF"/>
                          </a:solidFill>
                          <a:latin typeface="Inter"/>
                          <a:ea typeface="Inter"/>
                          <a:cs typeface="Inter"/>
                          <a:sym typeface="Inter"/>
                        </a:rPr>
                        <a:t>7.6827%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17941">
                <a:tc>
                  <a:txBody>
                    <a:bodyPr anchor="t" rtlCol="false"/>
                    <a:lstStyle/>
                    <a:p>
                      <a:pPr algn="ctr">
                        <a:lnSpc>
                          <a:spcPts val="1736"/>
                        </a:lnSpc>
                        <a:defRPr/>
                      </a:pPr>
                      <a:r>
                        <a:rPr lang="en-US" sz="1240">
                          <a:solidFill>
                            <a:srgbClr val="5488AF"/>
                          </a:solidFill>
                          <a:latin typeface="Inter"/>
                          <a:ea typeface="Inter"/>
                          <a:cs typeface="Inter"/>
                          <a:sym typeface="Inter"/>
                        </a:rPr>
                        <a:t>MR</a:t>
                      </a:r>
                      <a:endParaRPr lang="en-US" sz="1100"/>
                    </a:p>
                    <a:p>
                      <a:pPr algn="ctr">
                        <a:lnSpc>
                          <a:spcPts val="1736"/>
                        </a:lnSpc>
                      </a:pPr>
                      <a:r>
                        <a:rPr lang="en-US" sz="1240">
                          <a:solidFill>
                            <a:srgbClr val="5488AF"/>
                          </a:solidFill>
                          <a:latin typeface="Inter"/>
                          <a:ea typeface="Inter"/>
                          <a:cs typeface="Inter"/>
                          <a:sym typeface="Inter"/>
                        </a:rPr>
                        <a:t>(All vars)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5488AF"/>
                          </a:solidFill>
                          <a:latin typeface="Inter"/>
                          <a:ea typeface="Inter"/>
                          <a:cs typeface="Inter"/>
                          <a:sym typeface="Inter"/>
                        </a:rPr>
                        <a:t>Train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5488AF"/>
                          </a:solidFill>
                          <a:latin typeface="Inter"/>
                          <a:ea typeface="Inter"/>
                          <a:cs typeface="Inter"/>
                          <a:sym typeface="Inter"/>
                        </a:rPr>
                        <a:t>81.70856%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5488AF"/>
                          </a:solidFill>
                          <a:latin typeface="Inter"/>
                          <a:ea typeface="Inter"/>
                          <a:cs typeface="Inter"/>
                          <a:sym typeface="Inter"/>
                        </a:rPr>
                        <a:t>.9627%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5488AF"/>
                          </a:solidFill>
                          <a:latin typeface="Inter"/>
                          <a:ea typeface="Inter"/>
                          <a:cs typeface="Inter"/>
                          <a:sym typeface="Inter"/>
                        </a:rPr>
                        <a:t>7.5474%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17941">
                <a:tc>
                  <a:txBody>
                    <a:bodyPr anchor="t" rtlCol="false"/>
                    <a:lstStyle/>
                    <a:p>
                      <a:pPr algn="ctr">
                        <a:lnSpc>
                          <a:spcPts val="1736"/>
                        </a:lnSpc>
                        <a:defRPr/>
                      </a:pPr>
                      <a:r>
                        <a:rPr lang="en-US" sz="1240">
                          <a:solidFill>
                            <a:srgbClr val="8DB9D7"/>
                          </a:solidFill>
                          <a:latin typeface="Inter"/>
                          <a:ea typeface="Inter"/>
                          <a:cs typeface="Inter"/>
                          <a:sym typeface="Inter"/>
                        </a:rPr>
                        <a:t>MR</a:t>
                      </a:r>
                      <a:endParaRPr lang="en-US" sz="1100"/>
                    </a:p>
                    <a:p>
                      <a:pPr algn="ctr">
                        <a:lnSpc>
                          <a:spcPts val="1736"/>
                        </a:lnSpc>
                      </a:pPr>
                      <a:r>
                        <a:rPr lang="en-US" sz="1240">
                          <a:solidFill>
                            <a:srgbClr val="8DB9D7"/>
                          </a:solidFill>
                          <a:latin typeface="Inter"/>
                          <a:ea typeface="Inter"/>
                          <a:cs typeface="Inter"/>
                          <a:sym typeface="Inter"/>
                        </a:rPr>
                        <a:t>(All vars)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8DB9D7"/>
                          </a:solidFill>
                          <a:latin typeface="Inter"/>
                          <a:ea typeface="Inter"/>
                          <a:cs typeface="Inter"/>
                          <a:sym typeface="Inter"/>
                        </a:rPr>
                        <a:t>CV</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8DB9D7"/>
                          </a:solidFill>
                          <a:latin typeface="Inter"/>
                          <a:ea typeface="Inter"/>
                          <a:cs typeface="Inter"/>
                          <a:sym typeface="Inter"/>
                        </a:rPr>
                        <a:t>73.02%</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8DB9D7"/>
                          </a:solidFill>
                          <a:latin typeface="Inter"/>
                          <a:ea typeface="Inter"/>
                          <a:cs typeface="Inter"/>
                          <a:sym typeface="Inter"/>
                        </a:rPr>
                        <a:t>1.4%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8DB9D7"/>
                          </a:solidFill>
                          <a:latin typeface="Inter"/>
                          <a:ea typeface="Inter"/>
                          <a:cs typeface="Inter"/>
                          <a:sym typeface="Inter"/>
                        </a:rPr>
                        <a:t>9.18%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17941">
                <a:tc>
                  <a:txBody>
                    <a:bodyPr anchor="t" rtlCol="false"/>
                    <a:lstStyle/>
                    <a:p>
                      <a:pPr algn="ctr">
                        <a:lnSpc>
                          <a:spcPts val="1736"/>
                        </a:lnSpc>
                        <a:defRPr/>
                      </a:pPr>
                      <a:r>
                        <a:rPr lang="en-US" sz="1240">
                          <a:solidFill>
                            <a:srgbClr val="000000"/>
                          </a:solidFill>
                          <a:latin typeface="Inter"/>
                          <a:ea typeface="Inter"/>
                          <a:cs typeface="Inter"/>
                          <a:sym typeface="Inter"/>
                        </a:rPr>
                        <a:t>MR</a:t>
                      </a:r>
                      <a:endParaRPr lang="en-US" sz="1100"/>
                    </a:p>
                    <a:p>
                      <a:pPr algn="ctr">
                        <a:lnSpc>
                          <a:spcPts val="1736"/>
                        </a:lnSpc>
                      </a:pPr>
                      <a:r>
                        <a:rPr lang="en-US" sz="1240">
                          <a:solidFill>
                            <a:srgbClr val="000000"/>
                          </a:solidFill>
                          <a:latin typeface="Inter"/>
                          <a:ea typeface="Inter"/>
                          <a:cs typeface="Inter"/>
                          <a:sym typeface="Inter"/>
                        </a:rPr>
                        <a:t>(10 vars)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000000"/>
                          </a:solidFill>
                          <a:latin typeface="Inter"/>
                          <a:ea typeface="Inter"/>
                          <a:cs typeface="Inter"/>
                          <a:sym typeface="Inter"/>
                        </a:rPr>
                        <a:t>Test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000000"/>
                          </a:solidFill>
                          <a:latin typeface="Inter"/>
                          <a:ea typeface="Inter"/>
                          <a:cs typeface="Inter"/>
                          <a:sym typeface="Inter"/>
                        </a:rPr>
                        <a:t>72.0747%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000000"/>
                          </a:solidFill>
                          <a:latin typeface="Inter"/>
                          <a:ea typeface="Inter"/>
                          <a:cs typeface="Inter"/>
                          <a:sym typeface="Inter"/>
                        </a:rPr>
                        <a:t>1.425%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000000"/>
                          </a:solidFill>
                          <a:latin typeface="Inter"/>
                          <a:ea typeface="Inter"/>
                          <a:cs typeface="Inter"/>
                          <a:sym typeface="Inter"/>
                        </a:rPr>
                        <a:t>9.303%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17941">
                <a:tc>
                  <a:txBody>
                    <a:bodyPr anchor="t" rtlCol="false"/>
                    <a:lstStyle/>
                    <a:p>
                      <a:pPr algn="ctr">
                        <a:lnSpc>
                          <a:spcPts val="1736"/>
                        </a:lnSpc>
                        <a:defRPr/>
                      </a:pPr>
                      <a:r>
                        <a:rPr lang="en-US" sz="1240">
                          <a:solidFill>
                            <a:srgbClr val="000000"/>
                          </a:solidFill>
                          <a:latin typeface="Inter"/>
                          <a:ea typeface="Inter"/>
                          <a:cs typeface="Inter"/>
                          <a:sym typeface="Inter"/>
                        </a:rPr>
                        <a:t>MR</a:t>
                      </a:r>
                      <a:endParaRPr lang="en-US" sz="1100"/>
                    </a:p>
                    <a:p>
                      <a:pPr algn="ctr">
                        <a:lnSpc>
                          <a:spcPts val="1736"/>
                        </a:lnSpc>
                      </a:pPr>
                      <a:r>
                        <a:rPr lang="en-US" sz="1240">
                          <a:solidFill>
                            <a:srgbClr val="000000"/>
                          </a:solidFill>
                          <a:latin typeface="Inter"/>
                          <a:ea typeface="Inter"/>
                          <a:cs typeface="Inter"/>
                          <a:sym typeface="Inter"/>
                        </a:rPr>
                        <a:t>(10 vars)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000000"/>
                          </a:solidFill>
                          <a:latin typeface="Inter"/>
                          <a:ea typeface="Inter"/>
                          <a:cs typeface="Inter"/>
                          <a:sym typeface="Inter"/>
                        </a:rPr>
                        <a:t>Train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000000"/>
                          </a:solidFill>
                          <a:latin typeface="Inter"/>
                          <a:ea typeface="Inter"/>
                          <a:cs typeface="Inter"/>
                          <a:sym typeface="Inter"/>
                        </a:rPr>
                        <a:t>73.4945%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000000"/>
                          </a:solidFill>
                          <a:latin typeface="Inter"/>
                          <a:ea typeface="Inter"/>
                          <a:cs typeface="Inter"/>
                          <a:sym typeface="Inter"/>
                        </a:rPr>
                        <a:t>1.395%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000000"/>
                          </a:solidFill>
                          <a:latin typeface="Inter"/>
                          <a:ea typeface="Inter"/>
                          <a:cs typeface="Inter"/>
                          <a:sym typeface="Inter"/>
                        </a:rPr>
                        <a:t>9.135%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17941">
                <a:tc>
                  <a:txBody>
                    <a:bodyPr anchor="t" rtlCol="false"/>
                    <a:lstStyle/>
                    <a:p>
                      <a:pPr algn="ctr">
                        <a:lnSpc>
                          <a:spcPts val="1736"/>
                        </a:lnSpc>
                        <a:defRPr/>
                      </a:pPr>
                      <a:r>
                        <a:rPr lang="en-US" sz="1240">
                          <a:solidFill>
                            <a:srgbClr val="FF3131"/>
                          </a:solidFill>
                          <a:latin typeface="Inter"/>
                          <a:ea typeface="Inter"/>
                          <a:cs typeface="Inter"/>
                          <a:sym typeface="Inter"/>
                        </a:rPr>
                        <a:t>PR</a:t>
                      </a:r>
                      <a:endParaRPr lang="en-US" sz="1100"/>
                    </a:p>
                    <a:p>
                      <a:pPr algn="ctr">
                        <a:lnSpc>
                          <a:spcPts val="1736"/>
                        </a:lnSpc>
                      </a:pPr>
                      <a:r>
                        <a:rPr lang="en-US" sz="1240">
                          <a:solidFill>
                            <a:srgbClr val="FF3131"/>
                          </a:solidFill>
                          <a:latin typeface="Inter"/>
                          <a:ea typeface="Inter"/>
                          <a:cs typeface="Inter"/>
                          <a:sym typeface="Inter"/>
                        </a:rPr>
                        <a:t>(All vars)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FF3131"/>
                          </a:solidFill>
                          <a:latin typeface="Inter"/>
                          <a:ea typeface="Inter"/>
                          <a:cs typeface="Inter"/>
                          <a:sym typeface="Inter"/>
                        </a:rPr>
                        <a:t>Test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FF3131"/>
                          </a:solidFill>
                          <a:latin typeface="Inter"/>
                          <a:ea typeface="Inter"/>
                          <a:cs typeface="Inter"/>
                          <a:sym typeface="Inter"/>
                        </a:rPr>
                        <a:t>86.5254%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FF3131"/>
                          </a:solidFill>
                          <a:latin typeface="Inter"/>
                          <a:ea typeface="Inter"/>
                          <a:cs typeface="Inter"/>
                          <a:sym typeface="Inter"/>
                        </a:rPr>
                        <a:t>.6879%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FF3131"/>
                          </a:solidFill>
                          <a:latin typeface="Inter"/>
                          <a:ea typeface="Inter"/>
                          <a:cs typeface="Inter"/>
                          <a:sym typeface="Inter"/>
                        </a:rPr>
                        <a:t>6.607%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17941">
                <a:tc>
                  <a:txBody>
                    <a:bodyPr anchor="t" rtlCol="false"/>
                    <a:lstStyle/>
                    <a:p>
                      <a:pPr algn="ctr">
                        <a:lnSpc>
                          <a:spcPts val="1736"/>
                        </a:lnSpc>
                        <a:defRPr/>
                      </a:pPr>
                      <a:r>
                        <a:rPr lang="en-US" sz="1240">
                          <a:solidFill>
                            <a:srgbClr val="FF3131"/>
                          </a:solidFill>
                          <a:latin typeface="Inter"/>
                          <a:ea typeface="Inter"/>
                          <a:cs typeface="Inter"/>
                          <a:sym typeface="Inter"/>
                        </a:rPr>
                        <a:t>PR</a:t>
                      </a:r>
                      <a:endParaRPr lang="en-US" sz="1100"/>
                    </a:p>
                    <a:p>
                      <a:pPr algn="ctr">
                        <a:lnSpc>
                          <a:spcPts val="1736"/>
                        </a:lnSpc>
                      </a:pPr>
                      <a:r>
                        <a:rPr lang="en-US" sz="1240">
                          <a:solidFill>
                            <a:srgbClr val="FF3131"/>
                          </a:solidFill>
                          <a:latin typeface="Inter"/>
                          <a:ea typeface="Inter"/>
                          <a:cs typeface="Inter"/>
                          <a:sym typeface="Inter"/>
                        </a:rPr>
                        <a:t>(All vars)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FF3131"/>
                          </a:solidFill>
                          <a:latin typeface="Inter"/>
                          <a:ea typeface="Inter"/>
                          <a:cs typeface="Inter"/>
                          <a:sym typeface="Inter"/>
                        </a:rPr>
                        <a:t>Train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FF3131"/>
                          </a:solidFill>
                          <a:latin typeface="Inter"/>
                          <a:ea typeface="Inter"/>
                          <a:cs typeface="Inter"/>
                          <a:sym typeface="Inter"/>
                        </a:rPr>
                        <a:t>88.2041%</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FF3131"/>
                          </a:solidFill>
                          <a:latin typeface="Inter"/>
                          <a:ea typeface="Inter"/>
                          <a:cs typeface="Inter"/>
                          <a:sym typeface="Inter"/>
                        </a:rPr>
                        <a:t>.6208%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FF3131"/>
                          </a:solidFill>
                          <a:latin typeface="Inter"/>
                          <a:ea typeface="Inter"/>
                          <a:cs typeface="Inter"/>
                          <a:sym typeface="Inter"/>
                        </a:rPr>
                        <a:t>5.887%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17941">
                <a:tc>
                  <a:txBody>
                    <a:bodyPr anchor="t" rtlCol="false"/>
                    <a:lstStyle/>
                    <a:p>
                      <a:pPr algn="ctr">
                        <a:lnSpc>
                          <a:spcPts val="1736"/>
                        </a:lnSpc>
                        <a:defRPr/>
                      </a:pPr>
                      <a:r>
                        <a:rPr lang="en-US" sz="1240">
                          <a:solidFill>
                            <a:srgbClr val="FF3131"/>
                          </a:solidFill>
                          <a:latin typeface="Inter"/>
                          <a:ea typeface="Inter"/>
                          <a:cs typeface="Inter"/>
                          <a:sym typeface="Inter"/>
                        </a:rPr>
                        <a:t>PR</a:t>
                      </a:r>
                      <a:endParaRPr lang="en-US" sz="1100"/>
                    </a:p>
                    <a:p>
                      <a:pPr algn="ctr">
                        <a:lnSpc>
                          <a:spcPts val="1736"/>
                        </a:lnSpc>
                      </a:pPr>
                      <a:r>
                        <a:rPr lang="en-US" sz="1240">
                          <a:solidFill>
                            <a:srgbClr val="FF3131"/>
                          </a:solidFill>
                          <a:latin typeface="Inter"/>
                          <a:ea typeface="Inter"/>
                          <a:cs typeface="Inter"/>
                          <a:sym typeface="Inter"/>
                        </a:rPr>
                        <a:t>(All vars)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FF3131"/>
                          </a:solidFill>
                          <a:latin typeface="Inter"/>
                          <a:ea typeface="Inter"/>
                          <a:cs typeface="Inter"/>
                          <a:sym typeface="Inter"/>
                        </a:rPr>
                        <a:t>CV</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FF3131"/>
                          </a:solidFill>
                          <a:latin typeface="Inter"/>
                          <a:ea typeface="Inter"/>
                          <a:cs typeface="Inter"/>
                          <a:sym typeface="Inter"/>
                        </a:rPr>
                        <a:t>76.18%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FF3131"/>
                          </a:solidFill>
                          <a:latin typeface="Inter"/>
                          <a:ea typeface="Inter"/>
                          <a:cs typeface="Inter"/>
                          <a:sym typeface="Inter"/>
                        </a:rPr>
                        <a:t>1.24%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FF3131"/>
                          </a:solidFill>
                          <a:latin typeface="Inter"/>
                          <a:ea typeface="Inter"/>
                          <a:cs typeface="Inter"/>
                          <a:sym typeface="Inter"/>
                        </a:rPr>
                        <a:t>8.54%</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17941">
                <a:tc>
                  <a:txBody>
                    <a:bodyPr anchor="t" rtlCol="false"/>
                    <a:lstStyle/>
                    <a:p>
                      <a:pPr algn="ctr">
                        <a:lnSpc>
                          <a:spcPts val="1736"/>
                        </a:lnSpc>
                        <a:defRPr/>
                      </a:pPr>
                      <a:r>
                        <a:rPr lang="en-US" sz="1240">
                          <a:solidFill>
                            <a:srgbClr val="000000"/>
                          </a:solidFill>
                          <a:latin typeface="Inter"/>
                          <a:ea typeface="Inter"/>
                          <a:cs typeface="Inter"/>
                          <a:sym typeface="Inter"/>
                        </a:rPr>
                        <a:t>PR</a:t>
                      </a:r>
                      <a:endParaRPr lang="en-US" sz="1100"/>
                    </a:p>
                    <a:p>
                      <a:pPr algn="ctr">
                        <a:lnSpc>
                          <a:spcPts val="1736"/>
                        </a:lnSpc>
                      </a:pPr>
                      <a:r>
                        <a:rPr lang="en-US" sz="1240">
                          <a:solidFill>
                            <a:srgbClr val="000000"/>
                          </a:solidFill>
                          <a:latin typeface="Inter"/>
                          <a:ea typeface="Inter"/>
                          <a:cs typeface="Inter"/>
                          <a:sym typeface="Inter"/>
                        </a:rPr>
                        <a:t>(10 vars)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000000"/>
                          </a:solidFill>
                          <a:latin typeface="Inter"/>
                          <a:ea typeface="Inter"/>
                          <a:cs typeface="Inter"/>
                          <a:sym typeface="Inter"/>
                        </a:rPr>
                        <a:t>Test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000000"/>
                          </a:solidFill>
                          <a:latin typeface="Inter"/>
                          <a:ea typeface="Inter"/>
                          <a:cs typeface="Inter"/>
                          <a:sym typeface="Inter"/>
                        </a:rPr>
                        <a:t>75.2283%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000000"/>
                          </a:solidFill>
                          <a:latin typeface="Inter"/>
                          <a:ea typeface="Inter"/>
                          <a:cs typeface="Inter"/>
                          <a:sym typeface="Inter"/>
                        </a:rPr>
                        <a:t>1.2647%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000000"/>
                          </a:solidFill>
                          <a:latin typeface="Inter"/>
                          <a:ea typeface="Inter"/>
                          <a:cs typeface="Inter"/>
                          <a:sym typeface="Inter"/>
                        </a:rPr>
                        <a:t>8.6573%</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917941">
                <a:tc>
                  <a:txBody>
                    <a:bodyPr anchor="t" rtlCol="false"/>
                    <a:lstStyle/>
                    <a:p>
                      <a:pPr algn="ctr">
                        <a:lnSpc>
                          <a:spcPts val="1736"/>
                        </a:lnSpc>
                        <a:defRPr/>
                      </a:pPr>
                      <a:r>
                        <a:rPr lang="en-US" sz="1240">
                          <a:solidFill>
                            <a:srgbClr val="000000"/>
                          </a:solidFill>
                          <a:latin typeface="Inter"/>
                          <a:ea typeface="Inter"/>
                          <a:cs typeface="Inter"/>
                          <a:sym typeface="Inter"/>
                        </a:rPr>
                        <a:t>PR</a:t>
                      </a:r>
                      <a:endParaRPr lang="en-US" sz="1100"/>
                    </a:p>
                    <a:p>
                      <a:pPr algn="ctr">
                        <a:lnSpc>
                          <a:spcPts val="1736"/>
                        </a:lnSpc>
                      </a:pPr>
                      <a:r>
                        <a:rPr lang="en-US" sz="1240">
                          <a:solidFill>
                            <a:srgbClr val="000000"/>
                          </a:solidFill>
                          <a:latin typeface="Inter"/>
                          <a:ea typeface="Inter"/>
                          <a:cs typeface="Inter"/>
                          <a:sym typeface="Inter"/>
                        </a:rPr>
                        <a:t>(10 vars)</a:t>
                      </a: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000000"/>
                          </a:solidFill>
                          <a:latin typeface="Inter"/>
                          <a:ea typeface="Inter"/>
                          <a:cs typeface="Inter"/>
                          <a:sym typeface="Inter"/>
                        </a:rPr>
                        <a:t>Train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000000"/>
                          </a:solidFill>
                          <a:latin typeface="Inter"/>
                          <a:ea typeface="Inter"/>
                          <a:cs typeface="Inter"/>
                          <a:sym typeface="Inter"/>
                        </a:rPr>
                        <a:t>76.9008%</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000000"/>
                          </a:solidFill>
                          <a:latin typeface="Inter"/>
                          <a:ea typeface="Inter"/>
                          <a:cs typeface="Inter"/>
                          <a:sym typeface="Inter"/>
                        </a:rPr>
                        <a:t>1.2157%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1736"/>
                        </a:lnSpc>
                        <a:defRPr/>
                      </a:pPr>
                      <a:r>
                        <a:rPr lang="en-US" sz="1240">
                          <a:solidFill>
                            <a:srgbClr val="000000"/>
                          </a:solidFill>
                          <a:latin typeface="Inter"/>
                          <a:ea typeface="Inter"/>
                          <a:cs typeface="Inter"/>
                          <a:sym typeface="Inter"/>
                        </a:rPr>
                        <a:t>8.447%</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10" id="10"/>
          <p:cNvSpPr txBox="true"/>
          <p:nvPr/>
        </p:nvSpPr>
        <p:spPr>
          <a:xfrm rot="0">
            <a:off x="13994356" y="1958197"/>
            <a:ext cx="72330" cy="140486"/>
          </a:xfrm>
          <a:prstGeom prst="rect">
            <a:avLst/>
          </a:prstGeom>
        </p:spPr>
        <p:txBody>
          <a:bodyPr anchor="t" rtlCol="false" tIns="0" lIns="0" bIns="0" rIns="0">
            <a:spAutoFit/>
          </a:bodyPr>
          <a:lstStyle/>
          <a:p>
            <a:pPr algn="ctr">
              <a:lnSpc>
                <a:spcPts val="1147"/>
              </a:lnSpc>
              <a:spcBef>
                <a:spcPct val="0"/>
              </a:spcBef>
            </a:pPr>
            <a:r>
              <a:rPr lang="en-US" sz="940">
                <a:solidFill>
                  <a:srgbClr val="FFFFFF"/>
                </a:solidFill>
                <a:latin typeface="Inter"/>
                <a:ea typeface="Inter"/>
                <a:cs typeface="Inter"/>
                <a:sym typeface="Inter"/>
              </a:rPr>
              <a:t>2</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028700" y="984232"/>
            <a:ext cx="11707591" cy="796693"/>
          </a:xfrm>
          <a:prstGeom prst="rect">
            <a:avLst/>
          </a:prstGeom>
        </p:spPr>
        <p:txBody>
          <a:bodyPr anchor="t" rtlCol="false" tIns="0" lIns="0" bIns="0" rIns="0">
            <a:spAutoFit/>
          </a:bodyPr>
          <a:lstStyle/>
          <a:p>
            <a:pPr algn="l">
              <a:lnSpc>
                <a:spcPts val="6211"/>
              </a:lnSpc>
              <a:spcBef>
                <a:spcPct val="0"/>
              </a:spcBef>
            </a:pPr>
            <a:r>
              <a:rPr lang="en-US" sz="5091">
                <a:solidFill>
                  <a:srgbClr val="404040"/>
                </a:solidFill>
                <a:latin typeface="Inter"/>
                <a:ea typeface="Inter"/>
                <a:cs typeface="Inter"/>
                <a:sym typeface="Inter"/>
              </a:rPr>
              <a:t>CONCLUSIONES</a:t>
            </a:r>
          </a:p>
        </p:txBody>
      </p:sp>
      <p:sp>
        <p:nvSpPr>
          <p:cNvPr name="TextBox 3" id="3"/>
          <p:cNvSpPr txBox="true"/>
          <p:nvPr/>
        </p:nvSpPr>
        <p:spPr>
          <a:xfrm rot="0">
            <a:off x="1028700" y="2869686"/>
            <a:ext cx="15158902" cy="5509653"/>
          </a:xfrm>
          <a:prstGeom prst="rect">
            <a:avLst/>
          </a:prstGeom>
        </p:spPr>
        <p:txBody>
          <a:bodyPr anchor="t" rtlCol="false" tIns="0" lIns="0" bIns="0" rIns="0">
            <a:spAutoFit/>
          </a:bodyPr>
          <a:lstStyle/>
          <a:p>
            <a:pPr algn="l">
              <a:lnSpc>
                <a:spcPts val="2556"/>
              </a:lnSpc>
            </a:pPr>
            <a:r>
              <a:rPr lang="en-US" sz="2095">
                <a:solidFill>
                  <a:srgbClr val="000000"/>
                </a:solidFill>
                <a:latin typeface="Inter"/>
                <a:ea typeface="Inter"/>
                <a:cs typeface="Inter"/>
                <a:sym typeface="Inter"/>
              </a:rPr>
              <a:t>Tras haber analizado, trabajado y evaluado los modelos utilizados para la predicción de precio de inmuebles:</a:t>
            </a:r>
          </a:p>
          <a:p>
            <a:pPr algn="l">
              <a:lnSpc>
                <a:spcPts val="2556"/>
              </a:lnSpc>
            </a:pPr>
          </a:p>
          <a:p>
            <a:pPr algn="l" marL="452399" indent="-226200" lvl="1">
              <a:lnSpc>
                <a:spcPts val="2556"/>
              </a:lnSpc>
              <a:buFont typeface="Arial"/>
              <a:buChar char="•"/>
            </a:pPr>
            <a:r>
              <a:rPr lang="en-US" sz="2095">
                <a:solidFill>
                  <a:srgbClr val="000000"/>
                </a:solidFill>
                <a:latin typeface="Inter"/>
                <a:ea typeface="Inter"/>
                <a:cs typeface="Inter"/>
                <a:sym typeface="Inter"/>
              </a:rPr>
              <a:t>En general, ningún modelo presentó una estimación incorrecta</a:t>
            </a:r>
          </a:p>
          <a:p>
            <a:pPr algn="l">
              <a:lnSpc>
                <a:spcPts val="2556"/>
              </a:lnSpc>
            </a:pPr>
          </a:p>
          <a:p>
            <a:pPr algn="l" marL="452399" indent="-226200" lvl="1">
              <a:lnSpc>
                <a:spcPts val="2556"/>
              </a:lnSpc>
              <a:buFont typeface="Arial"/>
              <a:buChar char="•"/>
            </a:pPr>
            <a:r>
              <a:rPr lang="en-US" sz="2095">
                <a:solidFill>
                  <a:srgbClr val="000000"/>
                </a:solidFill>
                <a:latin typeface="Inter"/>
                <a:ea typeface="Inter"/>
                <a:cs typeface="Inter"/>
                <a:sym typeface="Inter"/>
              </a:rPr>
              <a:t>Existe una gran relación entre el precio del inmueble y las medidas del mismo</a:t>
            </a:r>
          </a:p>
          <a:p>
            <a:pPr algn="l">
              <a:lnSpc>
                <a:spcPts val="2556"/>
              </a:lnSpc>
            </a:pPr>
          </a:p>
          <a:p>
            <a:pPr algn="l" marL="452399" indent="-226200" lvl="1">
              <a:lnSpc>
                <a:spcPts val="2556"/>
              </a:lnSpc>
              <a:buFont typeface="Arial"/>
              <a:buChar char="•"/>
            </a:pPr>
            <a:r>
              <a:rPr lang="en-US" sz="2095">
                <a:solidFill>
                  <a:srgbClr val="000000"/>
                </a:solidFill>
                <a:latin typeface="Inter"/>
                <a:ea typeface="Inter"/>
                <a:cs typeface="Inter"/>
                <a:sym typeface="Inter"/>
              </a:rPr>
              <a:t>Se suele pensar que una regresión polinomial ajusta de manera ‘forzada’ los datos, sin embargo, en caso de no optar por este modelo, está la segunda opción de utilizar una regresión múltiple.</a:t>
            </a:r>
          </a:p>
          <a:p>
            <a:pPr algn="l">
              <a:lnSpc>
                <a:spcPts val="2556"/>
              </a:lnSpc>
            </a:pPr>
          </a:p>
          <a:p>
            <a:pPr algn="l" marL="452399" indent="-226200" lvl="1">
              <a:lnSpc>
                <a:spcPts val="2556"/>
              </a:lnSpc>
              <a:buFont typeface="Arial"/>
              <a:buChar char="•"/>
            </a:pPr>
            <a:r>
              <a:rPr lang="en-US" sz="2095">
                <a:solidFill>
                  <a:srgbClr val="000000"/>
                </a:solidFill>
                <a:latin typeface="Inter"/>
                <a:ea typeface="Inter"/>
                <a:cs typeface="Inter"/>
                <a:sym typeface="Inter"/>
              </a:rPr>
              <a:t>Utilizar un grado mayor a 2 podría repercutir negativamente en la estimación del modelo (en el caso de regresión polinomial).</a:t>
            </a:r>
          </a:p>
          <a:p>
            <a:pPr algn="l">
              <a:lnSpc>
                <a:spcPts val="2556"/>
              </a:lnSpc>
            </a:pPr>
          </a:p>
          <a:p>
            <a:pPr algn="l" marL="452399" indent="-226200" lvl="1">
              <a:lnSpc>
                <a:spcPts val="2556"/>
              </a:lnSpc>
              <a:buFont typeface="Arial"/>
              <a:buChar char="•"/>
            </a:pPr>
            <a:r>
              <a:rPr lang="en-US" sz="2095">
                <a:solidFill>
                  <a:srgbClr val="000000"/>
                </a:solidFill>
                <a:latin typeface="Inter"/>
                <a:ea typeface="Inter"/>
                <a:cs typeface="Inter"/>
                <a:sym typeface="Inter"/>
              </a:rPr>
              <a:t>A pesar que la distancia no presenta una relación muy directa, si se trabajara mejor sobre dicha variable, tal vez tomar en consideración más barrios de plusvalía, se podría aumentar la relación.</a:t>
            </a:r>
          </a:p>
          <a:p>
            <a:pPr algn="l">
              <a:lnSpc>
                <a:spcPts val="2556"/>
              </a:lnSpc>
            </a:pPr>
          </a:p>
          <a:p>
            <a:pPr algn="l" marL="452399" indent="-226200" lvl="1">
              <a:lnSpc>
                <a:spcPts val="2556"/>
              </a:lnSpc>
              <a:buFont typeface="Arial"/>
              <a:buChar char="•"/>
            </a:pPr>
            <a:r>
              <a:rPr lang="en-US" sz="2095">
                <a:solidFill>
                  <a:srgbClr val="000000"/>
                </a:solidFill>
                <a:latin typeface="Inter"/>
                <a:ea typeface="Inter"/>
                <a:cs typeface="Inter"/>
                <a:sym typeface="Inter"/>
              </a:rPr>
              <a:t>Utilizar Cross-Validation suele ser una buena alternativa, pues probeé una robustes en la predicción de los datos, además de un acercamiento más real de los datos.</a:t>
            </a:r>
          </a:p>
        </p:txBody>
      </p:sp>
      <p:grpSp>
        <p:nvGrpSpPr>
          <p:cNvPr name="Group 4" id="4"/>
          <p:cNvGrpSpPr/>
          <p:nvPr/>
        </p:nvGrpSpPr>
        <p:grpSpPr>
          <a:xfrm rot="0">
            <a:off x="142009" y="126116"/>
            <a:ext cx="654702" cy="65470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8B9684"/>
              </a:solidFill>
              <a:prstDash val="solid"/>
              <a:miter/>
            </a:ln>
          </p:spPr>
        </p:sp>
        <p:sp>
          <p:nvSpPr>
            <p:cNvPr name="TextBox 6" id="6"/>
            <p:cNvSpPr txBox="true"/>
            <p:nvPr/>
          </p:nvSpPr>
          <p:spPr>
            <a:xfrm>
              <a:off x="76200" y="66675"/>
              <a:ext cx="660400" cy="669925"/>
            </a:xfrm>
            <a:prstGeom prst="rect">
              <a:avLst/>
            </a:prstGeom>
          </p:spPr>
          <p:txBody>
            <a:bodyPr anchor="ctr" rtlCol="false" tIns="39682" lIns="39682" bIns="39682" rIns="39682"/>
            <a:lstStyle/>
            <a:p>
              <a:pPr algn="ctr">
                <a:lnSpc>
                  <a:spcPts val="2123"/>
                </a:lnSpc>
              </a:pPr>
            </a:p>
          </p:txBody>
        </p:sp>
      </p:grpSp>
      <p:sp>
        <p:nvSpPr>
          <p:cNvPr name="TextBox 7" id="7"/>
          <p:cNvSpPr txBox="true"/>
          <p:nvPr/>
        </p:nvSpPr>
        <p:spPr>
          <a:xfrm rot="0">
            <a:off x="196996" y="208064"/>
            <a:ext cx="544727" cy="443179"/>
          </a:xfrm>
          <a:prstGeom prst="rect">
            <a:avLst/>
          </a:prstGeom>
        </p:spPr>
        <p:txBody>
          <a:bodyPr anchor="t" rtlCol="false" tIns="0" lIns="0" bIns="0" rIns="0">
            <a:spAutoFit/>
          </a:bodyPr>
          <a:lstStyle/>
          <a:p>
            <a:pPr algn="ctr">
              <a:lnSpc>
                <a:spcPts val="3643"/>
              </a:lnSpc>
            </a:pPr>
            <a:r>
              <a:rPr lang="en-US" sz="2602">
                <a:solidFill>
                  <a:srgbClr val="8B9684">
                    <a:alpha val="82745"/>
                  </a:srgbClr>
                </a:solidFill>
                <a:latin typeface="Inter"/>
                <a:ea typeface="Inter"/>
                <a:cs typeface="Inter"/>
                <a:sym typeface="Inter"/>
              </a:rPr>
              <a:t>13</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42009" y="126116"/>
            <a:ext cx="654702" cy="6547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8B9684"/>
              </a:solidFill>
              <a:prstDash val="solid"/>
              <a:miter/>
            </a:ln>
          </p:spPr>
        </p:sp>
        <p:sp>
          <p:nvSpPr>
            <p:cNvPr name="TextBox 4" id="4"/>
            <p:cNvSpPr txBox="true"/>
            <p:nvPr/>
          </p:nvSpPr>
          <p:spPr>
            <a:xfrm>
              <a:off x="76200" y="66675"/>
              <a:ext cx="660400" cy="669925"/>
            </a:xfrm>
            <a:prstGeom prst="rect">
              <a:avLst/>
            </a:prstGeom>
          </p:spPr>
          <p:txBody>
            <a:bodyPr anchor="ctr" rtlCol="false" tIns="39682" lIns="39682" bIns="39682" rIns="39682"/>
            <a:lstStyle/>
            <a:p>
              <a:pPr algn="ctr">
                <a:lnSpc>
                  <a:spcPts val="2123"/>
                </a:lnSpc>
              </a:pPr>
            </a:p>
          </p:txBody>
        </p:sp>
      </p:grpSp>
      <p:sp>
        <p:nvSpPr>
          <p:cNvPr name="Freeform 5" id="5"/>
          <p:cNvSpPr/>
          <p:nvPr/>
        </p:nvSpPr>
        <p:spPr>
          <a:xfrm flipH="false" flipV="false" rot="0">
            <a:off x="4884631" y="1396866"/>
            <a:ext cx="8518738" cy="8445615"/>
          </a:xfrm>
          <a:custGeom>
            <a:avLst/>
            <a:gdLst/>
            <a:ahLst/>
            <a:cxnLst/>
            <a:rect r="r" b="b" t="t" l="l"/>
            <a:pathLst>
              <a:path h="8445615" w="8518738">
                <a:moveTo>
                  <a:pt x="0" y="0"/>
                </a:moveTo>
                <a:lnTo>
                  <a:pt x="8518738" y="0"/>
                </a:lnTo>
                <a:lnTo>
                  <a:pt x="8518738" y="8445615"/>
                </a:lnTo>
                <a:lnTo>
                  <a:pt x="0" y="8445615"/>
                </a:lnTo>
                <a:lnTo>
                  <a:pt x="0" y="0"/>
                </a:lnTo>
                <a:close/>
              </a:path>
            </a:pathLst>
          </a:custGeom>
          <a:blipFill>
            <a:blip r:embed="rId2"/>
            <a:stretch>
              <a:fillRect l="-11431" t="-12462" r="-10920" b="-10949"/>
            </a:stretch>
          </a:blipFill>
        </p:spPr>
      </p:sp>
      <p:sp>
        <p:nvSpPr>
          <p:cNvPr name="TextBox 6" id="6"/>
          <p:cNvSpPr txBox="true"/>
          <p:nvPr/>
        </p:nvSpPr>
        <p:spPr>
          <a:xfrm rot="0">
            <a:off x="1028700" y="984232"/>
            <a:ext cx="11707591" cy="796693"/>
          </a:xfrm>
          <a:prstGeom prst="rect">
            <a:avLst/>
          </a:prstGeom>
        </p:spPr>
        <p:txBody>
          <a:bodyPr anchor="t" rtlCol="false" tIns="0" lIns="0" bIns="0" rIns="0">
            <a:spAutoFit/>
          </a:bodyPr>
          <a:lstStyle/>
          <a:p>
            <a:pPr algn="l">
              <a:lnSpc>
                <a:spcPts val="6211"/>
              </a:lnSpc>
              <a:spcBef>
                <a:spcPct val="0"/>
              </a:spcBef>
            </a:pPr>
            <a:r>
              <a:rPr lang="en-US" sz="5091">
                <a:solidFill>
                  <a:srgbClr val="404040"/>
                </a:solidFill>
                <a:latin typeface="Inter"/>
                <a:ea typeface="Inter"/>
                <a:cs typeface="Inter"/>
                <a:sym typeface="Inter"/>
              </a:rPr>
              <a:t>ANEXOS</a:t>
            </a:r>
          </a:p>
        </p:txBody>
      </p:sp>
      <p:sp>
        <p:nvSpPr>
          <p:cNvPr name="TextBox 7" id="7"/>
          <p:cNvSpPr txBox="true"/>
          <p:nvPr/>
        </p:nvSpPr>
        <p:spPr>
          <a:xfrm rot="0">
            <a:off x="196996" y="208064"/>
            <a:ext cx="544727" cy="443179"/>
          </a:xfrm>
          <a:prstGeom prst="rect">
            <a:avLst/>
          </a:prstGeom>
        </p:spPr>
        <p:txBody>
          <a:bodyPr anchor="t" rtlCol="false" tIns="0" lIns="0" bIns="0" rIns="0">
            <a:spAutoFit/>
          </a:bodyPr>
          <a:lstStyle/>
          <a:p>
            <a:pPr algn="ctr">
              <a:lnSpc>
                <a:spcPts val="3643"/>
              </a:lnSpc>
            </a:pPr>
            <a:r>
              <a:rPr lang="en-US" sz="2602">
                <a:solidFill>
                  <a:srgbClr val="8B9684">
                    <a:alpha val="82745"/>
                  </a:srgbClr>
                </a:solidFill>
                <a:latin typeface="Inter"/>
                <a:ea typeface="Inter"/>
                <a:cs typeface="Inter"/>
                <a:sym typeface="Inter"/>
              </a:rPr>
              <a:t>14</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42009" y="126116"/>
            <a:ext cx="654702" cy="6547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8B9684"/>
              </a:solidFill>
              <a:prstDash val="solid"/>
              <a:miter/>
            </a:ln>
          </p:spPr>
        </p:sp>
        <p:sp>
          <p:nvSpPr>
            <p:cNvPr name="TextBox 4" id="4"/>
            <p:cNvSpPr txBox="true"/>
            <p:nvPr/>
          </p:nvSpPr>
          <p:spPr>
            <a:xfrm>
              <a:off x="76200" y="66675"/>
              <a:ext cx="660400" cy="669925"/>
            </a:xfrm>
            <a:prstGeom prst="rect">
              <a:avLst/>
            </a:prstGeom>
          </p:spPr>
          <p:txBody>
            <a:bodyPr anchor="ctr" rtlCol="false" tIns="39682" lIns="39682" bIns="39682" rIns="39682"/>
            <a:lstStyle/>
            <a:p>
              <a:pPr algn="ctr">
                <a:lnSpc>
                  <a:spcPts val="2123"/>
                </a:lnSpc>
              </a:pPr>
            </a:p>
          </p:txBody>
        </p:sp>
      </p:grpSp>
      <p:sp>
        <p:nvSpPr>
          <p:cNvPr name="Freeform 5" id="5"/>
          <p:cNvSpPr/>
          <p:nvPr/>
        </p:nvSpPr>
        <p:spPr>
          <a:xfrm flipH="false" flipV="false" rot="0">
            <a:off x="4221787" y="221287"/>
            <a:ext cx="9844427" cy="9844427"/>
          </a:xfrm>
          <a:custGeom>
            <a:avLst/>
            <a:gdLst/>
            <a:ahLst/>
            <a:cxnLst/>
            <a:rect r="r" b="b" t="t" l="l"/>
            <a:pathLst>
              <a:path h="9844427" w="9844427">
                <a:moveTo>
                  <a:pt x="0" y="0"/>
                </a:moveTo>
                <a:lnTo>
                  <a:pt x="9844426" y="0"/>
                </a:lnTo>
                <a:lnTo>
                  <a:pt x="9844426" y="9844426"/>
                </a:lnTo>
                <a:lnTo>
                  <a:pt x="0" y="9844426"/>
                </a:lnTo>
                <a:lnTo>
                  <a:pt x="0" y="0"/>
                </a:lnTo>
                <a:close/>
              </a:path>
            </a:pathLst>
          </a:custGeom>
          <a:blipFill>
            <a:blip r:embed="rId2"/>
            <a:stretch>
              <a:fillRect l="0" t="0" r="0" b="0"/>
            </a:stretch>
          </a:blipFill>
        </p:spPr>
      </p:sp>
      <p:sp>
        <p:nvSpPr>
          <p:cNvPr name="TextBox 6" id="6"/>
          <p:cNvSpPr txBox="true"/>
          <p:nvPr/>
        </p:nvSpPr>
        <p:spPr>
          <a:xfrm rot="0">
            <a:off x="196996" y="208064"/>
            <a:ext cx="544727" cy="443179"/>
          </a:xfrm>
          <a:prstGeom prst="rect">
            <a:avLst/>
          </a:prstGeom>
        </p:spPr>
        <p:txBody>
          <a:bodyPr anchor="t" rtlCol="false" tIns="0" lIns="0" bIns="0" rIns="0">
            <a:spAutoFit/>
          </a:bodyPr>
          <a:lstStyle/>
          <a:p>
            <a:pPr algn="ctr">
              <a:lnSpc>
                <a:spcPts val="3643"/>
              </a:lnSpc>
            </a:pPr>
            <a:r>
              <a:rPr lang="en-US" sz="2602">
                <a:solidFill>
                  <a:srgbClr val="8B9684">
                    <a:alpha val="82745"/>
                  </a:srgbClr>
                </a:solidFill>
                <a:latin typeface="Inter"/>
                <a:ea typeface="Inter"/>
                <a:cs typeface="Inter"/>
                <a:sym typeface="Inter"/>
              </a:rPr>
              <a:t>15</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42009" y="126116"/>
            <a:ext cx="654702" cy="6547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8B9684"/>
              </a:solidFill>
              <a:prstDash val="solid"/>
              <a:miter/>
            </a:ln>
          </p:spPr>
        </p:sp>
        <p:sp>
          <p:nvSpPr>
            <p:cNvPr name="TextBox 4" id="4"/>
            <p:cNvSpPr txBox="true"/>
            <p:nvPr/>
          </p:nvSpPr>
          <p:spPr>
            <a:xfrm>
              <a:off x="76200" y="66675"/>
              <a:ext cx="660400" cy="669925"/>
            </a:xfrm>
            <a:prstGeom prst="rect">
              <a:avLst/>
            </a:prstGeom>
          </p:spPr>
          <p:txBody>
            <a:bodyPr anchor="ctr" rtlCol="false" tIns="39682" lIns="39682" bIns="39682" rIns="39682"/>
            <a:lstStyle/>
            <a:p>
              <a:pPr algn="ctr">
                <a:lnSpc>
                  <a:spcPts val="2123"/>
                </a:lnSpc>
              </a:pPr>
            </a:p>
          </p:txBody>
        </p:sp>
      </p:grpSp>
      <p:sp>
        <p:nvSpPr>
          <p:cNvPr name="Freeform 5" id="5"/>
          <p:cNvSpPr/>
          <p:nvPr/>
        </p:nvSpPr>
        <p:spPr>
          <a:xfrm flipH="false" flipV="false" rot="0">
            <a:off x="4224666" y="1451397"/>
            <a:ext cx="9838668" cy="7384205"/>
          </a:xfrm>
          <a:custGeom>
            <a:avLst/>
            <a:gdLst/>
            <a:ahLst/>
            <a:cxnLst/>
            <a:rect r="r" b="b" t="t" l="l"/>
            <a:pathLst>
              <a:path h="7384205" w="9838668">
                <a:moveTo>
                  <a:pt x="0" y="0"/>
                </a:moveTo>
                <a:lnTo>
                  <a:pt x="9838668" y="0"/>
                </a:lnTo>
                <a:lnTo>
                  <a:pt x="9838668" y="7384206"/>
                </a:lnTo>
                <a:lnTo>
                  <a:pt x="0" y="7384206"/>
                </a:lnTo>
                <a:lnTo>
                  <a:pt x="0" y="0"/>
                </a:lnTo>
                <a:close/>
              </a:path>
            </a:pathLst>
          </a:custGeom>
          <a:blipFill>
            <a:blip r:embed="rId2"/>
            <a:stretch>
              <a:fillRect l="-5912" t="-10970" r="-19095" b="0"/>
            </a:stretch>
          </a:blipFill>
        </p:spPr>
      </p:sp>
      <p:sp>
        <p:nvSpPr>
          <p:cNvPr name="TextBox 6" id="6"/>
          <p:cNvSpPr txBox="true"/>
          <p:nvPr/>
        </p:nvSpPr>
        <p:spPr>
          <a:xfrm rot="0">
            <a:off x="196996" y="208064"/>
            <a:ext cx="544727" cy="443179"/>
          </a:xfrm>
          <a:prstGeom prst="rect">
            <a:avLst/>
          </a:prstGeom>
        </p:spPr>
        <p:txBody>
          <a:bodyPr anchor="t" rtlCol="false" tIns="0" lIns="0" bIns="0" rIns="0">
            <a:spAutoFit/>
          </a:bodyPr>
          <a:lstStyle/>
          <a:p>
            <a:pPr algn="ctr">
              <a:lnSpc>
                <a:spcPts val="3643"/>
              </a:lnSpc>
            </a:pPr>
            <a:r>
              <a:rPr lang="en-US" sz="2602">
                <a:solidFill>
                  <a:srgbClr val="8B9684">
                    <a:alpha val="82745"/>
                  </a:srgbClr>
                </a:solidFill>
                <a:latin typeface="Inter"/>
                <a:ea typeface="Inter"/>
                <a:cs typeface="Inter"/>
                <a:sym typeface="Inter"/>
              </a:rPr>
              <a:t>16</a:t>
            </a:r>
          </a:p>
        </p:txBody>
      </p:sp>
      <p:sp>
        <p:nvSpPr>
          <p:cNvPr name="TextBox 7" id="7"/>
          <p:cNvSpPr txBox="true"/>
          <p:nvPr/>
        </p:nvSpPr>
        <p:spPr>
          <a:xfrm rot="0">
            <a:off x="1028700" y="1019175"/>
            <a:ext cx="7314748" cy="402537"/>
          </a:xfrm>
          <a:prstGeom prst="rect">
            <a:avLst/>
          </a:prstGeom>
        </p:spPr>
        <p:txBody>
          <a:bodyPr anchor="t" rtlCol="false" tIns="0" lIns="0" bIns="0" rIns="0">
            <a:spAutoFit/>
          </a:bodyPr>
          <a:lstStyle/>
          <a:p>
            <a:pPr algn="l">
              <a:lnSpc>
                <a:spcPts val="3152"/>
              </a:lnSpc>
            </a:pPr>
            <a:r>
              <a:rPr lang="en-US" sz="2584" b="true">
                <a:solidFill>
                  <a:srgbClr val="000000"/>
                </a:solidFill>
                <a:latin typeface="Inter Bold"/>
                <a:ea typeface="Inter Bold"/>
                <a:cs typeface="Inter Bold"/>
                <a:sym typeface="Inter Bold"/>
              </a:rPr>
              <a:t>Mapa de correlación inicial</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42009" y="126116"/>
            <a:ext cx="654702" cy="6547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8B9684"/>
              </a:solidFill>
              <a:prstDash val="solid"/>
              <a:miter/>
            </a:ln>
          </p:spPr>
        </p:sp>
        <p:sp>
          <p:nvSpPr>
            <p:cNvPr name="TextBox 4" id="4"/>
            <p:cNvSpPr txBox="true"/>
            <p:nvPr/>
          </p:nvSpPr>
          <p:spPr>
            <a:xfrm>
              <a:off x="76200" y="66675"/>
              <a:ext cx="660400" cy="669925"/>
            </a:xfrm>
            <a:prstGeom prst="rect">
              <a:avLst/>
            </a:prstGeom>
          </p:spPr>
          <p:txBody>
            <a:bodyPr anchor="ctr" rtlCol="false" tIns="39682" lIns="39682" bIns="39682" rIns="39682"/>
            <a:lstStyle/>
            <a:p>
              <a:pPr algn="ctr">
                <a:lnSpc>
                  <a:spcPts val="2123"/>
                </a:lnSpc>
              </a:pPr>
            </a:p>
          </p:txBody>
        </p:sp>
      </p:grpSp>
      <p:sp>
        <p:nvSpPr>
          <p:cNvPr name="Freeform 5" id="5"/>
          <p:cNvSpPr/>
          <p:nvPr/>
        </p:nvSpPr>
        <p:spPr>
          <a:xfrm flipH="false" flipV="false" rot="0">
            <a:off x="3850982" y="1421712"/>
            <a:ext cx="10586036" cy="7836588"/>
          </a:xfrm>
          <a:custGeom>
            <a:avLst/>
            <a:gdLst/>
            <a:ahLst/>
            <a:cxnLst/>
            <a:rect r="r" b="b" t="t" l="l"/>
            <a:pathLst>
              <a:path h="7836588" w="10586036">
                <a:moveTo>
                  <a:pt x="0" y="0"/>
                </a:moveTo>
                <a:lnTo>
                  <a:pt x="10586036" y="0"/>
                </a:lnTo>
                <a:lnTo>
                  <a:pt x="10586036" y="7836588"/>
                </a:lnTo>
                <a:lnTo>
                  <a:pt x="0" y="7836588"/>
                </a:lnTo>
                <a:lnTo>
                  <a:pt x="0" y="0"/>
                </a:lnTo>
                <a:close/>
              </a:path>
            </a:pathLst>
          </a:custGeom>
          <a:blipFill>
            <a:blip r:embed="rId2"/>
            <a:stretch>
              <a:fillRect l="-4746" t="-11995" r="-19691" b="0"/>
            </a:stretch>
          </a:blipFill>
        </p:spPr>
      </p:sp>
      <p:sp>
        <p:nvSpPr>
          <p:cNvPr name="TextBox 6" id="6"/>
          <p:cNvSpPr txBox="true"/>
          <p:nvPr/>
        </p:nvSpPr>
        <p:spPr>
          <a:xfrm rot="0">
            <a:off x="196996" y="208064"/>
            <a:ext cx="544727" cy="443179"/>
          </a:xfrm>
          <a:prstGeom prst="rect">
            <a:avLst/>
          </a:prstGeom>
        </p:spPr>
        <p:txBody>
          <a:bodyPr anchor="t" rtlCol="false" tIns="0" lIns="0" bIns="0" rIns="0">
            <a:spAutoFit/>
          </a:bodyPr>
          <a:lstStyle/>
          <a:p>
            <a:pPr algn="ctr">
              <a:lnSpc>
                <a:spcPts val="3643"/>
              </a:lnSpc>
            </a:pPr>
            <a:r>
              <a:rPr lang="en-US" sz="2602">
                <a:solidFill>
                  <a:srgbClr val="8B9684">
                    <a:alpha val="82745"/>
                  </a:srgbClr>
                </a:solidFill>
                <a:latin typeface="Inter"/>
                <a:ea typeface="Inter"/>
                <a:cs typeface="Inter"/>
                <a:sym typeface="Inter"/>
              </a:rPr>
              <a:t>17</a:t>
            </a:r>
          </a:p>
        </p:txBody>
      </p:sp>
      <p:sp>
        <p:nvSpPr>
          <p:cNvPr name="TextBox 7" id="7"/>
          <p:cNvSpPr txBox="true"/>
          <p:nvPr/>
        </p:nvSpPr>
        <p:spPr>
          <a:xfrm rot="0">
            <a:off x="1028700" y="1019175"/>
            <a:ext cx="7314748" cy="402537"/>
          </a:xfrm>
          <a:prstGeom prst="rect">
            <a:avLst/>
          </a:prstGeom>
        </p:spPr>
        <p:txBody>
          <a:bodyPr anchor="t" rtlCol="false" tIns="0" lIns="0" bIns="0" rIns="0">
            <a:spAutoFit/>
          </a:bodyPr>
          <a:lstStyle/>
          <a:p>
            <a:pPr algn="l">
              <a:lnSpc>
                <a:spcPts val="3152"/>
              </a:lnSpc>
            </a:pPr>
            <a:r>
              <a:rPr lang="en-US" sz="2584" b="true">
                <a:solidFill>
                  <a:srgbClr val="000000"/>
                </a:solidFill>
                <a:latin typeface="Inter Bold"/>
                <a:ea typeface="Inter Bold"/>
                <a:cs typeface="Inter Bold"/>
                <a:sym typeface="Inter Bold"/>
              </a:rPr>
              <a:t>Mapa de correlación final</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5039123" y="1408379"/>
            <a:ext cx="8209754" cy="768364"/>
          </a:xfrm>
          <a:prstGeom prst="rect">
            <a:avLst/>
          </a:prstGeom>
        </p:spPr>
        <p:txBody>
          <a:bodyPr anchor="t" rtlCol="false" tIns="0" lIns="0" bIns="0" rIns="0">
            <a:spAutoFit/>
          </a:bodyPr>
          <a:lstStyle/>
          <a:p>
            <a:pPr algn="ctr">
              <a:lnSpc>
                <a:spcPts val="6093"/>
              </a:lnSpc>
              <a:spcBef>
                <a:spcPct val="0"/>
              </a:spcBef>
            </a:pPr>
            <a:r>
              <a:rPr lang="en-US" sz="4994">
                <a:solidFill>
                  <a:srgbClr val="404040"/>
                </a:solidFill>
                <a:latin typeface="Inter"/>
                <a:ea typeface="Inter"/>
                <a:cs typeface="Inter"/>
                <a:sym typeface="Inter"/>
              </a:rPr>
              <a:t>CONTENIDO</a:t>
            </a:r>
          </a:p>
        </p:txBody>
      </p:sp>
      <p:sp>
        <p:nvSpPr>
          <p:cNvPr name="TextBox 3" id="3"/>
          <p:cNvSpPr txBox="true"/>
          <p:nvPr/>
        </p:nvSpPr>
        <p:spPr>
          <a:xfrm rot="0">
            <a:off x="8491926" y="2854075"/>
            <a:ext cx="2303545" cy="520066"/>
          </a:xfrm>
          <a:prstGeom prst="rect">
            <a:avLst/>
          </a:prstGeom>
        </p:spPr>
        <p:txBody>
          <a:bodyPr anchor="t" rtlCol="false" tIns="0" lIns="0" bIns="0" rIns="0">
            <a:spAutoFit/>
          </a:bodyPr>
          <a:lstStyle/>
          <a:p>
            <a:pPr algn="l">
              <a:lnSpc>
                <a:spcPts val="2006"/>
              </a:lnSpc>
              <a:spcBef>
                <a:spcPct val="0"/>
              </a:spcBef>
            </a:pPr>
            <a:r>
              <a:rPr lang="en-US" sz="1645">
                <a:solidFill>
                  <a:srgbClr val="000000"/>
                </a:solidFill>
                <a:latin typeface="Inter"/>
                <a:ea typeface="Inter"/>
                <a:cs typeface="Inter"/>
                <a:sym typeface="Inter"/>
              </a:rPr>
              <a:t>INTRODUCCION Y MARCO TEORICO</a:t>
            </a:r>
          </a:p>
        </p:txBody>
      </p:sp>
      <p:sp>
        <p:nvSpPr>
          <p:cNvPr name="TextBox 4" id="4"/>
          <p:cNvSpPr txBox="true"/>
          <p:nvPr/>
        </p:nvSpPr>
        <p:spPr>
          <a:xfrm rot="0">
            <a:off x="8498912" y="6066507"/>
            <a:ext cx="2703940" cy="267469"/>
          </a:xfrm>
          <a:prstGeom prst="rect">
            <a:avLst/>
          </a:prstGeom>
        </p:spPr>
        <p:txBody>
          <a:bodyPr anchor="t" rtlCol="false" tIns="0" lIns="0" bIns="0" rIns="0">
            <a:spAutoFit/>
          </a:bodyPr>
          <a:lstStyle/>
          <a:p>
            <a:pPr algn="l">
              <a:lnSpc>
                <a:spcPts val="2006"/>
              </a:lnSpc>
              <a:spcBef>
                <a:spcPct val="0"/>
              </a:spcBef>
            </a:pPr>
            <a:r>
              <a:rPr lang="en-US" sz="1645">
                <a:solidFill>
                  <a:srgbClr val="000000"/>
                </a:solidFill>
                <a:latin typeface="Inter"/>
                <a:ea typeface="Inter"/>
                <a:cs typeface="Inter"/>
                <a:sym typeface="Inter"/>
              </a:rPr>
              <a:t>RESULTADOS</a:t>
            </a:r>
          </a:p>
        </p:txBody>
      </p:sp>
      <p:sp>
        <p:nvSpPr>
          <p:cNvPr name="TextBox 5" id="5"/>
          <p:cNvSpPr txBox="true"/>
          <p:nvPr/>
        </p:nvSpPr>
        <p:spPr>
          <a:xfrm rot="0">
            <a:off x="8498912" y="4018493"/>
            <a:ext cx="2703940" cy="520066"/>
          </a:xfrm>
          <a:prstGeom prst="rect">
            <a:avLst/>
          </a:prstGeom>
        </p:spPr>
        <p:txBody>
          <a:bodyPr anchor="t" rtlCol="false" tIns="0" lIns="0" bIns="0" rIns="0">
            <a:spAutoFit/>
          </a:bodyPr>
          <a:lstStyle/>
          <a:p>
            <a:pPr algn="l">
              <a:lnSpc>
                <a:spcPts val="2006"/>
              </a:lnSpc>
              <a:spcBef>
                <a:spcPct val="0"/>
              </a:spcBef>
            </a:pPr>
            <a:r>
              <a:rPr lang="en-US" sz="1645">
                <a:solidFill>
                  <a:srgbClr val="000000"/>
                </a:solidFill>
                <a:latin typeface="Inter"/>
                <a:ea typeface="Inter"/>
                <a:cs typeface="Inter"/>
                <a:sym typeface="Inter"/>
              </a:rPr>
              <a:t>PLANTEAMIENTO DEL PROBLEMA</a:t>
            </a:r>
          </a:p>
        </p:txBody>
      </p:sp>
      <p:sp>
        <p:nvSpPr>
          <p:cNvPr name="TextBox 6" id="6"/>
          <p:cNvSpPr txBox="true"/>
          <p:nvPr/>
        </p:nvSpPr>
        <p:spPr>
          <a:xfrm rot="0">
            <a:off x="8498912" y="7105599"/>
            <a:ext cx="2703940" cy="267469"/>
          </a:xfrm>
          <a:prstGeom prst="rect">
            <a:avLst/>
          </a:prstGeom>
        </p:spPr>
        <p:txBody>
          <a:bodyPr anchor="t" rtlCol="false" tIns="0" lIns="0" bIns="0" rIns="0">
            <a:spAutoFit/>
          </a:bodyPr>
          <a:lstStyle/>
          <a:p>
            <a:pPr algn="l">
              <a:lnSpc>
                <a:spcPts val="2006"/>
              </a:lnSpc>
              <a:spcBef>
                <a:spcPct val="0"/>
              </a:spcBef>
            </a:pPr>
            <a:r>
              <a:rPr lang="en-US" sz="1645">
                <a:solidFill>
                  <a:srgbClr val="000000"/>
                </a:solidFill>
                <a:latin typeface="Inter"/>
                <a:ea typeface="Inter"/>
                <a:cs typeface="Inter"/>
                <a:sym typeface="Inter"/>
              </a:rPr>
              <a:t>CONCLUSIONES</a:t>
            </a:r>
          </a:p>
        </p:txBody>
      </p:sp>
      <p:sp>
        <p:nvSpPr>
          <p:cNvPr name="TextBox 7" id="7"/>
          <p:cNvSpPr txBox="true"/>
          <p:nvPr/>
        </p:nvSpPr>
        <p:spPr>
          <a:xfrm rot="0">
            <a:off x="8498912" y="8139546"/>
            <a:ext cx="2703940" cy="267469"/>
          </a:xfrm>
          <a:prstGeom prst="rect">
            <a:avLst/>
          </a:prstGeom>
        </p:spPr>
        <p:txBody>
          <a:bodyPr anchor="t" rtlCol="false" tIns="0" lIns="0" bIns="0" rIns="0">
            <a:spAutoFit/>
          </a:bodyPr>
          <a:lstStyle/>
          <a:p>
            <a:pPr algn="l">
              <a:lnSpc>
                <a:spcPts val="2006"/>
              </a:lnSpc>
              <a:spcBef>
                <a:spcPct val="0"/>
              </a:spcBef>
            </a:pPr>
            <a:r>
              <a:rPr lang="en-US" sz="1645">
                <a:solidFill>
                  <a:srgbClr val="000000"/>
                </a:solidFill>
                <a:latin typeface="Inter"/>
                <a:ea typeface="Inter"/>
                <a:cs typeface="Inter"/>
                <a:sym typeface="Inter"/>
              </a:rPr>
              <a:t>ANEXOS</a:t>
            </a:r>
          </a:p>
        </p:txBody>
      </p:sp>
      <p:sp>
        <p:nvSpPr>
          <p:cNvPr name="TextBox 8" id="8"/>
          <p:cNvSpPr txBox="true"/>
          <p:nvPr/>
        </p:nvSpPr>
        <p:spPr>
          <a:xfrm rot="0">
            <a:off x="8504753" y="5013645"/>
            <a:ext cx="2703940" cy="267469"/>
          </a:xfrm>
          <a:prstGeom prst="rect">
            <a:avLst/>
          </a:prstGeom>
        </p:spPr>
        <p:txBody>
          <a:bodyPr anchor="t" rtlCol="false" tIns="0" lIns="0" bIns="0" rIns="0">
            <a:spAutoFit/>
          </a:bodyPr>
          <a:lstStyle/>
          <a:p>
            <a:pPr algn="l">
              <a:lnSpc>
                <a:spcPts val="2006"/>
              </a:lnSpc>
              <a:spcBef>
                <a:spcPct val="0"/>
              </a:spcBef>
            </a:pPr>
            <a:r>
              <a:rPr lang="en-US" sz="1645">
                <a:solidFill>
                  <a:srgbClr val="000000"/>
                </a:solidFill>
                <a:latin typeface="Inter"/>
                <a:ea typeface="Inter"/>
                <a:cs typeface="Inter"/>
                <a:sym typeface="Inter"/>
              </a:rPr>
              <a:t>METODOLOGÍA</a:t>
            </a:r>
          </a:p>
        </p:txBody>
      </p:sp>
      <p:sp>
        <p:nvSpPr>
          <p:cNvPr name="TextBox 9" id="9"/>
          <p:cNvSpPr txBox="true"/>
          <p:nvPr/>
        </p:nvSpPr>
        <p:spPr>
          <a:xfrm rot="0">
            <a:off x="1028700" y="1022779"/>
            <a:ext cx="2665439" cy="268201"/>
          </a:xfrm>
          <a:prstGeom prst="rect">
            <a:avLst/>
          </a:prstGeom>
        </p:spPr>
        <p:txBody>
          <a:bodyPr anchor="t" rtlCol="false" tIns="0" lIns="0" bIns="0" rIns="0">
            <a:spAutoFit/>
          </a:bodyPr>
          <a:lstStyle/>
          <a:p>
            <a:pPr algn="l">
              <a:lnSpc>
                <a:spcPts val="2123"/>
              </a:lnSpc>
            </a:pPr>
            <a:r>
              <a:rPr lang="en-US" sz="1740">
                <a:solidFill>
                  <a:srgbClr val="000000"/>
                </a:solidFill>
                <a:latin typeface="Inter"/>
                <a:ea typeface="Inter"/>
                <a:cs typeface="Inter"/>
                <a:sym typeface="Inter"/>
              </a:rPr>
              <a:t>House Pricing Prediction</a:t>
            </a:r>
          </a:p>
        </p:txBody>
      </p:sp>
      <p:sp>
        <p:nvSpPr>
          <p:cNvPr name="TextBox 10" id="10"/>
          <p:cNvSpPr txBox="true"/>
          <p:nvPr/>
        </p:nvSpPr>
        <p:spPr>
          <a:xfrm rot="0">
            <a:off x="14746625" y="1019175"/>
            <a:ext cx="2512675" cy="271804"/>
          </a:xfrm>
          <a:prstGeom prst="rect">
            <a:avLst/>
          </a:prstGeom>
        </p:spPr>
        <p:txBody>
          <a:bodyPr anchor="t" rtlCol="false" tIns="0" lIns="0" bIns="0" rIns="0">
            <a:spAutoFit/>
          </a:bodyPr>
          <a:lstStyle/>
          <a:p>
            <a:pPr algn="r">
              <a:lnSpc>
                <a:spcPts val="2123"/>
              </a:lnSpc>
            </a:pPr>
            <a:r>
              <a:rPr lang="en-US" sz="1740">
                <a:solidFill>
                  <a:srgbClr val="000000"/>
                </a:solidFill>
                <a:latin typeface="Inter"/>
                <a:ea typeface="Inter"/>
                <a:cs typeface="Inter"/>
                <a:sym typeface="Inter"/>
              </a:rPr>
              <a:t>Algorithia</a:t>
            </a:r>
          </a:p>
        </p:txBody>
      </p:sp>
      <p:grpSp>
        <p:nvGrpSpPr>
          <p:cNvPr name="Group 11" id="11"/>
          <p:cNvGrpSpPr/>
          <p:nvPr/>
        </p:nvGrpSpPr>
        <p:grpSpPr>
          <a:xfrm rot="0">
            <a:off x="7092134" y="2680287"/>
            <a:ext cx="886691" cy="88669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8B9684"/>
              </a:solidFill>
              <a:prstDash val="solid"/>
              <a:miter/>
            </a:ln>
          </p:spPr>
        </p:sp>
        <p:sp>
          <p:nvSpPr>
            <p:cNvPr name="TextBox 13" id="13"/>
            <p:cNvSpPr txBox="true"/>
            <p:nvPr/>
          </p:nvSpPr>
          <p:spPr>
            <a:xfrm>
              <a:off x="76200" y="66675"/>
              <a:ext cx="660400" cy="669925"/>
            </a:xfrm>
            <a:prstGeom prst="rect">
              <a:avLst/>
            </a:prstGeom>
          </p:spPr>
          <p:txBody>
            <a:bodyPr anchor="ctr" rtlCol="false" tIns="39682" lIns="39682" bIns="39682" rIns="39682"/>
            <a:lstStyle/>
            <a:p>
              <a:pPr algn="ctr">
                <a:lnSpc>
                  <a:spcPts val="2123"/>
                </a:lnSpc>
              </a:pPr>
            </a:p>
          </p:txBody>
        </p:sp>
      </p:grpSp>
      <p:sp>
        <p:nvSpPr>
          <p:cNvPr name="TextBox 14" id="14"/>
          <p:cNvSpPr txBox="true"/>
          <p:nvPr/>
        </p:nvSpPr>
        <p:spPr>
          <a:xfrm rot="0">
            <a:off x="7166606" y="2779575"/>
            <a:ext cx="737747" cy="611916"/>
          </a:xfrm>
          <a:prstGeom prst="rect">
            <a:avLst/>
          </a:prstGeom>
        </p:spPr>
        <p:txBody>
          <a:bodyPr anchor="t" rtlCol="false" tIns="0" lIns="0" bIns="0" rIns="0">
            <a:spAutoFit/>
          </a:bodyPr>
          <a:lstStyle/>
          <a:p>
            <a:pPr algn="ctr">
              <a:lnSpc>
                <a:spcPts val="4935"/>
              </a:lnSpc>
            </a:pPr>
            <a:r>
              <a:rPr lang="en-US" sz="3525">
                <a:solidFill>
                  <a:srgbClr val="8B9684">
                    <a:alpha val="82745"/>
                  </a:srgbClr>
                </a:solidFill>
                <a:latin typeface="Inter"/>
                <a:ea typeface="Inter"/>
                <a:cs typeface="Inter"/>
                <a:sym typeface="Inter"/>
              </a:rPr>
              <a:t>01</a:t>
            </a:r>
          </a:p>
        </p:txBody>
      </p:sp>
      <p:grpSp>
        <p:nvGrpSpPr>
          <p:cNvPr name="Group 15" id="15"/>
          <p:cNvGrpSpPr/>
          <p:nvPr/>
        </p:nvGrpSpPr>
        <p:grpSpPr>
          <a:xfrm rot="0">
            <a:off x="7085148" y="6786530"/>
            <a:ext cx="886691" cy="88669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8B9684"/>
              </a:solidFill>
              <a:prstDash val="solid"/>
              <a:miter/>
            </a:ln>
          </p:spPr>
        </p:sp>
        <p:sp>
          <p:nvSpPr>
            <p:cNvPr name="TextBox 17" id="17"/>
            <p:cNvSpPr txBox="true"/>
            <p:nvPr/>
          </p:nvSpPr>
          <p:spPr>
            <a:xfrm>
              <a:off x="76200" y="66675"/>
              <a:ext cx="660400" cy="669925"/>
            </a:xfrm>
            <a:prstGeom prst="rect">
              <a:avLst/>
            </a:prstGeom>
          </p:spPr>
          <p:txBody>
            <a:bodyPr anchor="ctr" rtlCol="false" tIns="39682" lIns="39682" bIns="39682" rIns="39682"/>
            <a:lstStyle/>
            <a:p>
              <a:pPr algn="ctr">
                <a:lnSpc>
                  <a:spcPts val="2123"/>
                </a:lnSpc>
              </a:pPr>
            </a:p>
          </p:txBody>
        </p:sp>
      </p:grpSp>
      <p:sp>
        <p:nvSpPr>
          <p:cNvPr name="TextBox 18" id="18"/>
          <p:cNvSpPr txBox="true"/>
          <p:nvPr/>
        </p:nvSpPr>
        <p:spPr>
          <a:xfrm rot="0">
            <a:off x="7159620" y="6885817"/>
            <a:ext cx="737747" cy="611916"/>
          </a:xfrm>
          <a:prstGeom prst="rect">
            <a:avLst/>
          </a:prstGeom>
        </p:spPr>
        <p:txBody>
          <a:bodyPr anchor="t" rtlCol="false" tIns="0" lIns="0" bIns="0" rIns="0">
            <a:spAutoFit/>
          </a:bodyPr>
          <a:lstStyle/>
          <a:p>
            <a:pPr algn="ctr">
              <a:lnSpc>
                <a:spcPts val="4935"/>
              </a:lnSpc>
            </a:pPr>
            <a:r>
              <a:rPr lang="en-US" sz="3525">
                <a:solidFill>
                  <a:srgbClr val="8B9684">
                    <a:alpha val="82745"/>
                  </a:srgbClr>
                </a:solidFill>
                <a:latin typeface="Inter"/>
                <a:ea typeface="Inter"/>
                <a:cs typeface="Inter"/>
                <a:sym typeface="Inter"/>
              </a:rPr>
              <a:t>13</a:t>
            </a:r>
          </a:p>
        </p:txBody>
      </p:sp>
      <p:grpSp>
        <p:nvGrpSpPr>
          <p:cNvPr name="Group 19" id="19"/>
          <p:cNvGrpSpPr/>
          <p:nvPr/>
        </p:nvGrpSpPr>
        <p:grpSpPr>
          <a:xfrm rot="0">
            <a:off x="7092134" y="3718407"/>
            <a:ext cx="886691" cy="886691"/>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8B9684"/>
              </a:solidFill>
              <a:prstDash val="solid"/>
              <a:miter/>
            </a:ln>
          </p:spPr>
        </p:sp>
        <p:sp>
          <p:nvSpPr>
            <p:cNvPr name="TextBox 21" id="21"/>
            <p:cNvSpPr txBox="true"/>
            <p:nvPr/>
          </p:nvSpPr>
          <p:spPr>
            <a:xfrm>
              <a:off x="76200" y="66675"/>
              <a:ext cx="660400" cy="669925"/>
            </a:xfrm>
            <a:prstGeom prst="rect">
              <a:avLst/>
            </a:prstGeom>
          </p:spPr>
          <p:txBody>
            <a:bodyPr anchor="ctr" rtlCol="false" tIns="50800" lIns="50800" bIns="50800" rIns="50800"/>
            <a:lstStyle/>
            <a:p>
              <a:pPr algn="ctr">
                <a:lnSpc>
                  <a:spcPts val="2123"/>
                </a:lnSpc>
              </a:pPr>
            </a:p>
          </p:txBody>
        </p:sp>
      </p:grpSp>
      <p:sp>
        <p:nvSpPr>
          <p:cNvPr name="TextBox 22" id="22"/>
          <p:cNvSpPr txBox="true"/>
          <p:nvPr/>
        </p:nvSpPr>
        <p:spPr>
          <a:xfrm rot="0">
            <a:off x="7092134" y="3817795"/>
            <a:ext cx="886691" cy="611714"/>
          </a:xfrm>
          <a:prstGeom prst="rect">
            <a:avLst/>
          </a:prstGeom>
        </p:spPr>
        <p:txBody>
          <a:bodyPr anchor="t" rtlCol="false" tIns="0" lIns="0" bIns="0" rIns="0">
            <a:spAutoFit/>
          </a:bodyPr>
          <a:lstStyle/>
          <a:p>
            <a:pPr algn="ctr">
              <a:lnSpc>
                <a:spcPts val="4932"/>
              </a:lnSpc>
            </a:pPr>
            <a:r>
              <a:rPr lang="en-US" sz="3522">
                <a:solidFill>
                  <a:srgbClr val="8B9684"/>
                </a:solidFill>
                <a:latin typeface="Inter"/>
                <a:ea typeface="Inter"/>
                <a:cs typeface="Inter"/>
                <a:sym typeface="Inter"/>
              </a:rPr>
              <a:t>02</a:t>
            </a:r>
          </a:p>
        </p:txBody>
      </p:sp>
      <p:grpSp>
        <p:nvGrpSpPr>
          <p:cNvPr name="Group 23" id="23"/>
          <p:cNvGrpSpPr/>
          <p:nvPr/>
        </p:nvGrpSpPr>
        <p:grpSpPr>
          <a:xfrm rot="0">
            <a:off x="7085148" y="7825621"/>
            <a:ext cx="886691" cy="886691"/>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8B9684"/>
              </a:solidFill>
              <a:prstDash val="solid"/>
              <a:miter/>
            </a:ln>
          </p:spPr>
        </p:sp>
        <p:sp>
          <p:nvSpPr>
            <p:cNvPr name="TextBox 25" id="25"/>
            <p:cNvSpPr txBox="true"/>
            <p:nvPr/>
          </p:nvSpPr>
          <p:spPr>
            <a:xfrm>
              <a:off x="76200" y="66675"/>
              <a:ext cx="660400" cy="669925"/>
            </a:xfrm>
            <a:prstGeom prst="rect">
              <a:avLst/>
            </a:prstGeom>
          </p:spPr>
          <p:txBody>
            <a:bodyPr anchor="ctr" rtlCol="false" tIns="50800" lIns="50800" bIns="50800" rIns="50800"/>
            <a:lstStyle/>
            <a:p>
              <a:pPr algn="ctr">
                <a:lnSpc>
                  <a:spcPts val="2123"/>
                </a:lnSpc>
              </a:pPr>
            </a:p>
          </p:txBody>
        </p:sp>
      </p:grpSp>
      <p:sp>
        <p:nvSpPr>
          <p:cNvPr name="TextBox 26" id="26"/>
          <p:cNvSpPr txBox="true"/>
          <p:nvPr/>
        </p:nvSpPr>
        <p:spPr>
          <a:xfrm rot="0">
            <a:off x="7085148" y="7925010"/>
            <a:ext cx="886691" cy="611714"/>
          </a:xfrm>
          <a:prstGeom prst="rect">
            <a:avLst/>
          </a:prstGeom>
        </p:spPr>
        <p:txBody>
          <a:bodyPr anchor="t" rtlCol="false" tIns="0" lIns="0" bIns="0" rIns="0">
            <a:spAutoFit/>
          </a:bodyPr>
          <a:lstStyle/>
          <a:p>
            <a:pPr algn="ctr">
              <a:lnSpc>
                <a:spcPts val="4932"/>
              </a:lnSpc>
            </a:pPr>
            <a:r>
              <a:rPr lang="en-US" sz="3522">
                <a:solidFill>
                  <a:srgbClr val="8B9684"/>
                </a:solidFill>
                <a:latin typeface="Inter"/>
                <a:ea typeface="Inter"/>
                <a:cs typeface="Inter"/>
                <a:sym typeface="Inter"/>
              </a:rPr>
              <a:t>14</a:t>
            </a:r>
          </a:p>
        </p:txBody>
      </p:sp>
      <p:grpSp>
        <p:nvGrpSpPr>
          <p:cNvPr name="Group 27" id="27"/>
          <p:cNvGrpSpPr/>
          <p:nvPr/>
        </p:nvGrpSpPr>
        <p:grpSpPr>
          <a:xfrm rot="0">
            <a:off x="7092134" y="4757498"/>
            <a:ext cx="876404" cy="876404"/>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8B9684"/>
              </a:solidFill>
              <a:prstDash val="solid"/>
              <a:miter/>
            </a:ln>
          </p:spPr>
        </p:sp>
        <p:sp>
          <p:nvSpPr>
            <p:cNvPr name="TextBox 29" id="29"/>
            <p:cNvSpPr txBox="true"/>
            <p:nvPr/>
          </p:nvSpPr>
          <p:spPr>
            <a:xfrm>
              <a:off x="76200" y="66675"/>
              <a:ext cx="660400" cy="669925"/>
            </a:xfrm>
            <a:prstGeom prst="rect">
              <a:avLst/>
            </a:prstGeom>
          </p:spPr>
          <p:txBody>
            <a:bodyPr anchor="ctr" rtlCol="false" tIns="50800" lIns="50800" bIns="50800" rIns="50800"/>
            <a:lstStyle/>
            <a:p>
              <a:pPr algn="ctr">
                <a:lnSpc>
                  <a:spcPts val="2123"/>
                </a:lnSpc>
              </a:pPr>
            </a:p>
          </p:txBody>
        </p:sp>
      </p:grpSp>
      <p:sp>
        <p:nvSpPr>
          <p:cNvPr name="TextBox 30" id="30"/>
          <p:cNvSpPr txBox="true"/>
          <p:nvPr/>
        </p:nvSpPr>
        <p:spPr>
          <a:xfrm rot="0">
            <a:off x="7092134" y="4864374"/>
            <a:ext cx="876404" cy="595976"/>
          </a:xfrm>
          <a:prstGeom prst="rect">
            <a:avLst/>
          </a:prstGeom>
        </p:spPr>
        <p:txBody>
          <a:bodyPr anchor="t" rtlCol="false" tIns="0" lIns="0" bIns="0" rIns="0">
            <a:spAutoFit/>
          </a:bodyPr>
          <a:lstStyle/>
          <a:p>
            <a:pPr algn="ctr">
              <a:lnSpc>
                <a:spcPts val="4874"/>
              </a:lnSpc>
            </a:pPr>
            <a:r>
              <a:rPr lang="en-US" sz="3482">
                <a:solidFill>
                  <a:srgbClr val="8B9684"/>
                </a:solidFill>
                <a:latin typeface="Inter"/>
                <a:ea typeface="Inter"/>
                <a:cs typeface="Inter"/>
                <a:sym typeface="Inter"/>
              </a:rPr>
              <a:t>03</a:t>
            </a:r>
          </a:p>
        </p:txBody>
      </p:sp>
      <p:grpSp>
        <p:nvGrpSpPr>
          <p:cNvPr name="Group 31" id="31"/>
          <p:cNvGrpSpPr/>
          <p:nvPr/>
        </p:nvGrpSpPr>
        <p:grpSpPr>
          <a:xfrm rot="0">
            <a:off x="7085148" y="5757726"/>
            <a:ext cx="876404" cy="876404"/>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8B9684"/>
              </a:solidFill>
              <a:prstDash val="solid"/>
              <a:miter/>
            </a:ln>
          </p:spPr>
        </p:sp>
        <p:sp>
          <p:nvSpPr>
            <p:cNvPr name="TextBox 33" id="33"/>
            <p:cNvSpPr txBox="true"/>
            <p:nvPr/>
          </p:nvSpPr>
          <p:spPr>
            <a:xfrm>
              <a:off x="76200" y="66675"/>
              <a:ext cx="660400" cy="669925"/>
            </a:xfrm>
            <a:prstGeom prst="rect">
              <a:avLst/>
            </a:prstGeom>
          </p:spPr>
          <p:txBody>
            <a:bodyPr anchor="ctr" rtlCol="false" tIns="50800" lIns="50800" bIns="50800" rIns="50800"/>
            <a:lstStyle/>
            <a:p>
              <a:pPr algn="ctr">
                <a:lnSpc>
                  <a:spcPts val="2123"/>
                </a:lnSpc>
              </a:pPr>
            </a:p>
          </p:txBody>
        </p:sp>
      </p:grpSp>
      <p:sp>
        <p:nvSpPr>
          <p:cNvPr name="TextBox 34" id="34"/>
          <p:cNvSpPr txBox="true"/>
          <p:nvPr/>
        </p:nvSpPr>
        <p:spPr>
          <a:xfrm rot="0">
            <a:off x="7085148" y="5864603"/>
            <a:ext cx="876404" cy="595976"/>
          </a:xfrm>
          <a:prstGeom prst="rect">
            <a:avLst/>
          </a:prstGeom>
        </p:spPr>
        <p:txBody>
          <a:bodyPr anchor="t" rtlCol="false" tIns="0" lIns="0" bIns="0" rIns="0">
            <a:spAutoFit/>
          </a:bodyPr>
          <a:lstStyle/>
          <a:p>
            <a:pPr algn="ctr">
              <a:lnSpc>
                <a:spcPts val="4874"/>
              </a:lnSpc>
            </a:pPr>
            <a:r>
              <a:rPr lang="en-US" sz="3482">
                <a:solidFill>
                  <a:srgbClr val="8B9684"/>
                </a:solidFill>
                <a:latin typeface="Inter"/>
                <a:ea typeface="Inter"/>
                <a:cs typeface="Inter"/>
                <a:sym typeface="Inter"/>
              </a:rPr>
              <a:t>12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42009" y="126116"/>
            <a:ext cx="654702" cy="6547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8B9684"/>
              </a:solidFill>
              <a:prstDash val="solid"/>
              <a:miter/>
            </a:ln>
          </p:spPr>
        </p:sp>
        <p:sp>
          <p:nvSpPr>
            <p:cNvPr name="TextBox 4" id="4"/>
            <p:cNvSpPr txBox="true"/>
            <p:nvPr/>
          </p:nvSpPr>
          <p:spPr>
            <a:xfrm>
              <a:off x="76200" y="66675"/>
              <a:ext cx="660400" cy="669925"/>
            </a:xfrm>
            <a:prstGeom prst="rect">
              <a:avLst/>
            </a:prstGeom>
          </p:spPr>
          <p:txBody>
            <a:bodyPr anchor="ctr" rtlCol="false" tIns="39682" lIns="39682" bIns="39682" rIns="39682"/>
            <a:lstStyle/>
            <a:p>
              <a:pPr algn="ctr">
                <a:lnSpc>
                  <a:spcPts val="2123"/>
                </a:lnSpc>
              </a:pPr>
            </a:p>
          </p:txBody>
        </p:sp>
      </p:grpSp>
      <p:sp>
        <p:nvSpPr>
          <p:cNvPr name="Freeform 5" id="5"/>
          <p:cNvSpPr/>
          <p:nvPr/>
        </p:nvSpPr>
        <p:spPr>
          <a:xfrm flipH="false" flipV="false" rot="0">
            <a:off x="5714133" y="1421712"/>
            <a:ext cx="7337898" cy="4081706"/>
          </a:xfrm>
          <a:custGeom>
            <a:avLst/>
            <a:gdLst/>
            <a:ahLst/>
            <a:cxnLst/>
            <a:rect r="r" b="b" t="t" l="l"/>
            <a:pathLst>
              <a:path h="4081706" w="7337898">
                <a:moveTo>
                  <a:pt x="0" y="0"/>
                </a:moveTo>
                <a:lnTo>
                  <a:pt x="7337898" y="0"/>
                </a:lnTo>
                <a:lnTo>
                  <a:pt x="7337898" y="4081706"/>
                </a:lnTo>
                <a:lnTo>
                  <a:pt x="0" y="4081706"/>
                </a:lnTo>
                <a:lnTo>
                  <a:pt x="0" y="0"/>
                </a:lnTo>
                <a:close/>
              </a:path>
            </a:pathLst>
          </a:custGeom>
          <a:blipFill>
            <a:blip r:embed="rId2"/>
            <a:stretch>
              <a:fillRect l="0" t="0" r="0" b="0"/>
            </a:stretch>
          </a:blipFill>
        </p:spPr>
      </p:sp>
      <p:sp>
        <p:nvSpPr>
          <p:cNvPr name="Freeform 6" id="6"/>
          <p:cNvSpPr/>
          <p:nvPr/>
        </p:nvSpPr>
        <p:spPr>
          <a:xfrm flipH="false" flipV="false" rot="0">
            <a:off x="5714133" y="5838263"/>
            <a:ext cx="7337898" cy="4045016"/>
          </a:xfrm>
          <a:custGeom>
            <a:avLst/>
            <a:gdLst/>
            <a:ahLst/>
            <a:cxnLst/>
            <a:rect r="r" b="b" t="t" l="l"/>
            <a:pathLst>
              <a:path h="4045016" w="7337898">
                <a:moveTo>
                  <a:pt x="0" y="0"/>
                </a:moveTo>
                <a:lnTo>
                  <a:pt x="7337898" y="0"/>
                </a:lnTo>
                <a:lnTo>
                  <a:pt x="7337898" y="4045017"/>
                </a:lnTo>
                <a:lnTo>
                  <a:pt x="0" y="4045017"/>
                </a:lnTo>
                <a:lnTo>
                  <a:pt x="0" y="0"/>
                </a:lnTo>
                <a:close/>
              </a:path>
            </a:pathLst>
          </a:custGeom>
          <a:blipFill>
            <a:blip r:embed="rId3"/>
            <a:stretch>
              <a:fillRect l="0" t="0" r="0" b="0"/>
            </a:stretch>
          </a:blipFill>
        </p:spPr>
      </p:sp>
      <p:sp>
        <p:nvSpPr>
          <p:cNvPr name="TextBox 7" id="7"/>
          <p:cNvSpPr txBox="true"/>
          <p:nvPr/>
        </p:nvSpPr>
        <p:spPr>
          <a:xfrm rot="0">
            <a:off x="196996" y="208064"/>
            <a:ext cx="544727" cy="443179"/>
          </a:xfrm>
          <a:prstGeom prst="rect">
            <a:avLst/>
          </a:prstGeom>
        </p:spPr>
        <p:txBody>
          <a:bodyPr anchor="t" rtlCol="false" tIns="0" lIns="0" bIns="0" rIns="0">
            <a:spAutoFit/>
          </a:bodyPr>
          <a:lstStyle/>
          <a:p>
            <a:pPr algn="ctr">
              <a:lnSpc>
                <a:spcPts val="3643"/>
              </a:lnSpc>
            </a:pPr>
            <a:r>
              <a:rPr lang="en-US" sz="2602">
                <a:solidFill>
                  <a:srgbClr val="8B9684">
                    <a:alpha val="82745"/>
                  </a:srgbClr>
                </a:solidFill>
                <a:latin typeface="Inter"/>
                <a:ea typeface="Inter"/>
                <a:cs typeface="Inter"/>
                <a:sym typeface="Inter"/>
              </a:rPr>
              <a:t>18</a:t>
            </a:r>
          </a:p>
        </p:txBody>
      </p:sp>
      <p:sp>
        <p:nvSpPr>
          <p:cNvPr name="TextBox 8" id="8"/>
          <p:cNvSpPr txBox="true"/>
          <p:nvPr/>
        </p:nvSpPr>
        <p:spPr>
          <a:xfrm rot="0">
            <a:off x="1028700" y="1019175"/>
            <a:ext cx="11828291" cy="402537"/>
          </a:xfrm>
          <a:prstGeom prst="rect">
            <a:avLst/>
          </a:prstGeom>
        </p:spPr>
        <p:txBody>
          <a:bodyPr anchor="t" rtlCol="false" tIns="0" lIns="0" bIns="0" rIns="0">
            <a:spAutoFit/>
          </a:bodyPr>
          <a:lstStyle/>
          <a:p>
            <a:pPr algn="l">
              <a:lnSpc>
                <a:spcPts val="3152"/>
              </a:lnSpc>
            </a:pPr>
            <a:r>
              <a:rPr lang="en-US" sz="2584" b="true">
                <a:solidFill>
                  <a:srgbClr val="000000"/>
                </a:solidFill>
                <a:latin typeface="Inter Bold"/>
                <a:ea typeface="Inter Bold"/>
                <a:cs typeface="Inter Bold"/>
                <a:sym typeface="Inter Bold"/>
              </a:rPr>
              <a:t>Predicciones para Regresión múltiple y Polinomial con Cross-Validation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4730539" y="7042473"/>
            <a:ext cx="2528761" cy="2215827"/>
          </a:xfrm>
          <a:custGeom>
            <a:avLst/>
            <a:gdLst/>
            <a:ahLst/>
            <a:cxnLst/>
            <a:rect r="r" b="b" t="t" l="l"/>
            <a:pathLst>
              <a:path h="2215827" w="2528761">
                <a:moveTo>
                  <a:pt x="0" y="0"/>
                </a:moveTo>
                <a:lnTo>
                  <a:pt x="2528761" y="0"/>
                </a:lnTo>
                <a:lnTo>
                  <a:pt x="2528761" y="2215827"/>
                </a:lnTo>
                <a:lnTo>
                  <a:pt x="0" y="22158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984232"/>
            <a:ext cx="11707591" cy="796693"/>
          </a:xfrm>
          <a:prstGeom prst="rect">
            <a:avLst/>
          </a:prstGeom>
        </p:spPr>
        <p:txBody>
          <a:bodyPr anchor="t" rtlCol="false" tIns="0" lIns="0" bIns="0" rIns="0">
            <a:spAutoFit/>
          </a:bodyPr>
          <a:lstStyle/>
          <a:p>
            <a:pPr algn="l">
              <a:lnSpc>
                <a:spcPts val="6211"/>
              </a:lnSpc>
              <a:spcBef>
                <a:spcPct val="0"/>
              </a:spcBef>
            </a:pPr>
            <a:r>
              <a:rPr lang="en-US" sz="5091">
                <a:solidFill>
                  <a:srgbClr val="404040"/>
                </a:solidFill>
                <a:latin typeface="Inter"/>
                <a:ea typeface="Inter"/>
                <a:cs typeface="Inter"/>
                <a:sym typeface="Inter"/>
              </a:rPr>
              <a:t>INTRODUCCION Y MARCO TEORICO</a:t>
            </a:r>
          </a:p>
        </p:txBody>
      </p:sp>
      <p:sp>
        <p:nvSpPr>
          <p:cNvPr name="TextBox 4" id="4"/>
          <p:cNvSpPr txBox="true"/>
          <p:nvPr/>
        </p:nvSpPr>
        <p:spPr>
          <a:xfrm rot="0">
            <a:off x="1028700" y="3077176"/>
            <a:ext cx="15158902" cy="3242703"/>
          </a:xfrm>
          <a:prstGeom prst="rect">
            <a:avLst/>
          </a:prstGeom>
        </p:spPr>
        <p:txBody>
          <a:bodyPr anchor="t" rtlCol="false" tIns="0" lIns="0" bIns="0" rIns="0">
            <a:spAutoFit/>
          </a:bodyPr>
          <a:lstStyle/>
          <a:p>
            <a:pPr algn="l">
              <a:lnSpc>
                <a:spcPts val="2556"/>
              </a:lnSpc>
            </a:pPr>
            <a:r>
              <a:rPr lang="en-US" sz="2095">
                <a:solidFill>
                  <a:srgbClr val="000000"/>
                </a:solidFill>
                <a:latin typeface="Inter"/>
                <a:ea typeface="Inter"/>
                <a:cs typeface="Inter"/>
                <a:sym typeface="Inter"/>
              </a:rPr>
              <a:t>En el mercado inmobiliario, el precio de los inmuebles está determinado por una variedad de factores que van más allá de la mera superficie de la propiedad. Factores como la ubicación, tamaño de la vivienda y otras características específicas pueden influir sobre la determinación del inmueble. Por ello, la predicción de los precios de los inmuebles se ha convertido en una herramienta valiosas para los compradores, como los vendedores.</a:t>
            </a:r>
          </a:p>
          <a:p>
            <a:pPr algn="l">
              <a:lnSpc>
                <a:spcPts val="2556"/>
              </a:lnSpc>
            </a:pPr>
          </a:p>
          <a:p>
            <a:pPr algn="l">
              <a:lnSpc>
                <a:spcPts val="2556"/>
              </a:lnSpc>
            </a:pPr>
            <a:r>
              <a:rPr lang="en-US" sz="2095">
                <a:solidFill>
                  <a:srgbClr val="000000"/>
                </a:solidFill>
                <a:latin typeface="Inter"/>
                <a:ea typeface="Inter"/>
                <a:cs typeface="Inter"/>
                <a:sym typeface="Inter"/>
              </a:rPr>
              <a:t>Este estudio se basa en un conjunto de datos que contiene información detallada sobre </a:t>
            </a:r>
            <a:r>
              <a:rPr lang="en-US" sz="2095" b="true">
                <a:solidFill>
                  <a:srgbClr val="000000"/>
                </a:solidFill>
                <a:latin typeface="Inter Bold"/>
                <a:ea typeface="Inter Bold"/>
                <a:cs typeface="Inter Bold"/>
                <a:sym typeface="Inter Bold"/>
              </a:rPr>
              <a:t>21,631</a:t>
            </a:r>
            <a:r>
              <a:rPr lang="en-US" sz="2095">
                <a:solidFill>
                  <a:srgbClr val="000000"/>
                </a:solidFill>
                <a:latin typeface="Inter"/>
                <a:ea typeface="Inter"/>
                <a:cs typeface="Inter"/>
                <a:sym typeface="Inter"/>
              </a:rPr>
              <a:t> viviendas en el estado de Washington. El objetivo principal es construir un modelo de Machine Learning capaz de predecir el precio de una vivienda en función de sus características. La predicción precisa de los precios puede tener un impacto positivo, no solo en la toma de decisiones en el mercado inmobiliario, sino también en la valorización y optimización de los recursos disponibles.</a:t>
            </a:r>
          </a:p>
        </p:txBody>
      </p:sp>
      <p:sp>
        <p:nvSpPr>
          <p:cNvPr name="TextBox 5" id="5"/>
          <p:cNvSpPr txBox="true"/>
          <p:nvPr/>
        </p:nvSpPr>
        <p:spPr>
          <a:xfrm rot="0">
            <a:off x="1028700" y="1993572"/>
            <a:ext cx="7314748" cy="402537"/>
          </a:xfrm>
          <a:prstGeom prst="rect">
            <a:avLst/>
          </a:prstGeom>
        </p:spPr>
        <p:txBody>
          <a:bodyPr anchor="t" rtlCol="false" tIns="0" lIns="0" bIns="0" rIns="0">
            <a:spAutoFit/>
          </a:bodyPr>
          <a:lstStyle/>
          <a:p>
            <a:pPr algn="l">
              <a:lnSpc>
                <a:spcPts val="3152"/>
              </a:lnSpc>
            </a:pPr>
            <a:r>
              <a:rPr lang="en-US" sz="2584" b="true">
                <a:solidFill>
                  <a:srgbClr val="000000"/>
                </a:solidFill>
                <a:latin typeface="Inter Bold"/>
                <a:ea typeface="Inter Bold"/>
                <a:cs typeface="Inter Bold"/>
                <a:sym typeface="Inter Bold"/>
              </a:rPr>
              <a:t>Proyecto de predicción de precios de casas</a:t>
            </a:r>
          </a:p>
        </p:txBody>
      </p:sp>
      <p:grpSp>
        <p:nvGrpSpPr>
          <p:cNvPr name="Group 6" id="6"/>
          <p:cNvGrpSpPr/>
          <p:nvPr/>
        </p:nvGrpSpPr>
        <p:grpSpPr>
          <a:xfrm rot="0">
            <a:off x="142009" y="126116"/>
            <a:ext cx="654702" cy="65470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8B9684"/>
              </a:solidFill>
              <a:prstDash val="solid"/>
              <a:miter/>
            </a:ln>
          </p:spPr>
        </p:sp>
        <p:sp>
          <p:nvSpPr>
            <p:cNvPr name="TextBox 8" id="8"/>
            <p:cNvSpPr txBox="true"/>
            <p:nvPr/>
          </p:nvSpPr>
          <p:spPr>
            <a:xfrm>
              <a:off x="76200" y="66675"/>
              <a:ext cx="660400" cy="669925"/>
            </a:xfrm>
            <a:prstGeom prst="rect">
              <a:avLst/>
            </a:prstGeom>
          </p:spPr>
          <p:txBody>
            <a:bodyPr anchor="ctr" rtlCol="false" tIns="39682" lIns="39682" bIns="39682" rIns="39682"/>
            <a:lstStyle/>
            <a:p>
              <a:pPr algn="ctr">
                <a:lnSpc>
                  <a:spcPts val="2123"/>
                </a:lnSpc>
              </a:pPr>
            </a:p>
          </p:txBody>
        </p:sp>
      </p:grpSp>
      <p:sp>
        <p:nvSpPr>
          <p:cNvPr name="TextBox 9" id="9"/>
          <p:cNvSpPr txBox="true"/>
          <p:nvPr/>
        </p:nvSpPr>
        <p:spPr>
          <a:xfrm rot="0">
            <a:off x="196996" y="208064"/>
            <a:ext cx="544727" cy="443179"/>
          </a:xfrm>
          <a:prstGeom prst="rect">
            <a:avLst/>
          </a:prstGeom>
        </p:spPr>
        <p:txBody>
          <a:bodyPr anchor="t" rtlCol="false" tIns="0" lIns="0" bIns="0" rIns="0">
            <a:spAutoFit/>
          </a:bodyPr>
          <a:lstStyle/>
          <a:p>
            <a:pPr algn="ctr">
              <a:lnSpc>
                <a:spcPts val="3643"/>
              </a:lnSpc>
            </a:pPr>
            <a:r>
              <a:rPr lang="en-US" sz="2602">
                <a:solidFill>
                  <a:srgbClr val="8B9684">
                    <a:alpha val="82745"/>
                  </a:srgbClr>
                </a:solidFill>
                <a:latin typeface="Inter"/>
                <a:ea typeface="Inter"/>
                <a:cs typeface="Inter"/>
                <a:sym typeface="Inter"/>
              </a:rPr>
              <a:t>01</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42009" y="126116"/>
            <a:ext cx="654702" cy="6547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8B9684"/>
              </a:solidFill>
              <a:prstDash val="solid"/>
              <a:miter/>
            </a:ln>
          </p:spPr>
        </p:sp>
        <p:sp>
          <p:nvSpPr>
            <p:cNvPr name="TextBox 4" id="4"/>
            <p:cNvSpPr txBox="true"/>
            <p:nvPr/>
          </p:nvSpPr>
          <p:spPr>
            <a:xfrm>
              <a:off x="76200" y="66675"/>
              <a:ext cx="660400" cy="669925"/>
            </a:xfrm>
            <a:prstGeom prst="rect">
              <a:avLst/>
            </a:prstGeom>
          </p:spPr>
          <p:txBody>
            <a:bodyPr anchor="ctr" rtlCol="false" tIns="39682" lIns="39682" bIns="39682" rIns="39682"/>
            <a:lstStyle/>
            <a:p>
              <a:pPr algn="ctr">
                <a:lnSpc>
                  <a:spcPts val="2123"/>
                </a:lnSpc>
              </a:pPr>
            </a:p>
          </p:txBody>
        </p:sp>
      </p:grpSp>
      <p:sp>
        <p:nvSpPr>
          <p:cNvPr name="Freeform 5" id="5"/>
          <p:cNvSpPr/>
          <p:nvPr/>
        </p:nvSpPr>
        <p:spPr>
          <a:xfrm flipH="false" flipV="false" rot="0">
            <a:off x="14604962" y="4822680"/>
            <a:ext cx="765443" cy="965859"/>
          </a:xfrm>
          <a:custGeom>
            <a:avLst/>
            <a:gdLst/>
            <a:ahLst/>
            <a:cxnLst/>
            <a:rect r="r" b="b" t="t" l="l"/>
            <a:pathLst>
              <a:path h="965859" w="765443">
                <a:moveTo>
                  <a:pt x="0" y="0"/>
                </a:moveTo>
                <a:lnTo>
                  <a:pt x="765443" y="0"/>
                </a:lnTo>
                <a:lnTo>
                  <a:pt x="765443" y="965859"/>
                </a:lnTo>
                <a:lnTo>
                  <a:pt x="0" y="9658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4670640" y="7024128"/>
            <a:ext cx="634087" cy="966228"/>
          </a:xfrm>
          <a:custGeom>
            <a:avLst/>
            <a:gdLst/>
            <a:ahLst/>
            <a:cxnLst/>
            <a:rect r="r" b="b" t="t" l="l"/>
            <a:pathLst>
              <a:path h="966228" w="634087">
                <a:moveTo>
                  <a:pt x="0" y="0"/>
                </a:moveTo>
                <a:lnTo>
                  <a:pt x="634087" y="0"/>
                </a:lnTo>
                <a:lnTo>
                  <a:pt x="634087" y="966227"/>
                </a:lnTo>
                <a:lnTo>
                  <a:pt x="0" y="9662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132690" y="7166853"/>
            <a:ext cx="1096191" cy="1056454"/>
          </a:xfrm>
          <a:custGeom>
            <a:avLst/>
            <a:gdLst/>
            <a:ahLst/>
            <a:cxnLst/>
            <a:rect r="r" b="b" t="t" l="l"/>
            <a:pathLst>
              <a:path h="1056454" w="1096191">
                <a:moveTo>
                  <a:pt x="0" y="0"/>
                </a:moveTo>
                <a:lnTo>
                  <a:pt x="1096191" y="0"/>
                </a:lnTo>
                <a:lnTo>
                  <a:pt x="1096191" y="1056454"/>
                </a:lnTo>
                <a:lnTo>
                  <a:pt x="0" y="10564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161321" y="4822680"/>
            <a:ext cx="1038929" cy="1057434"/>
          </a:xfrm>
          <a:custGeom>
            <a:avLst/>
            <a:gdLst/>
            <a:ahLst/>
            <a:cxnLst/>
            <a:rect r="r" b="b" t="t" l="l"/>
            <a:pathLst>
              <a:path h="1057434" w="1038929">
                <a:moveTo>
                  <a:pt x="0" y="0"/>
                </a:moveTo>
                <a:lnTo>
                  <a:pt x="1038929" y="0"/>
                </a:lnTo>
                <a:lnTo>
                  <a:pt x="1038929" y="1057434"/>
                </a:lnTo>
                <a:lnTo>
                  <a:pt x="0" y="105743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9" id="9"/>
          <p:cNvSpPr txBox="true"/>
          <p:nvPr/>
        </p:nvSpPr>
        <p:spPr>
          <a:xfrm rot="0">
            <a:off x="1028700" y="984232"/>
            <a:ext cx="11707591" cy="796693"/>
          </a:xfrm>
          <a:prstGeom prst="rect">
            <a:avLst/>
          </a:prstGeom>
        </p:spPr>
        <p:txBody>
          <a:bodyPr anchor="t" rtlCol="false" tIns="0" lIns="0" bIns="0" rIns="0">
            <a:spAutoFit/>
          </a:bodyPr>
          <a:lstStyle/>
          <a:p>
            <a:pPr algn="l">
              <a:lnSpc>
                <a:spcPts val="6211"/>
              </a:lnSpc>
              <a:spcBef>
                <a:spcPct val="0"/>
              </a:spcBef>
            </a:pPr>
            <a:r>
              <a:rPr lang="en-US" sz="5091">
                <a:solidFill>
                  <a:srgbClr val="404040"/>
                </a:solidFill>
                <a:latin typeface="Inter"/>
                <a:ea typeface="Inter"/>
                <a:cs typeface="Inter"/>
                <a:sym typeface="Inter"/>
              </a:rPr>
              <a:t>PLANTEAMIENTO DEL PROBLEMA</a:t>
            </a:r>
          </a:p>
        </p:txBody>
      </p:sp>
      <p:sp>
        <p:nvSpPr>
          <p:cNvPr name="TextBox 10" id="10"/>
          <p:cNvSpPr txBox="true"/>
          <p:nvPr/>
        </p:nvSpPr>
        <p:spPr>
          <a:xfrm rot="0">
            <a:off x="1028700" y="2605659"/>
            <a:ext cx="15158902" cy="1299603"/>
          </a:xfrm>
          <a:prstGeom prst="rect">
            <a:avLst/>
          </a:prstGeom>
        </p:spPr>
        <p:txBody>
          <a:bodyPr anchor="t" rtlCol="false" tIns="0" lIns="0" bIns="0" rIns="0">
            <a:spAutoFit/>
          </a:bodyPr>
          <a:lstStyle/>
          <a:p>
            <a:pPr algn="l">
              <a:lnSpc>
                <a:spcPts val="2556"/>
              </a:lnSpc>
            </a:pPr>
            <a:r>
              <a:rPr lang="en-US" sz="2095">
                <a:solidFill>
                  <a:srgbClr val="000000"/>
                </a:solidFill>
                <a:latin typeface="Inter"/>
                <a:ea typeface="Inter"/>
                <a:cs typeface="Inter"/>
                <a:sym typeface="Inter"/>
              </a:rPr>
              <a:t>Tal como se mencionó con anterioridad. la información proporcionada corresponde al estado de Washington, donde se cuentan con un total de </a:t>
            </a:r>
            <a:r>
              <a:rPr lang="en-US" sz="2095" b="true">
                <a:solidFill>
                  <a:srgbClr val="000000"/>
                </a:solidFill>
                <a:latin typeface="Inter Bold"/>
                <a:ea typeface="Inter Bold"/>
                <a:cs typeface="Inter Bold"/>
                <a:sym typeface="Inter Bold"/>
              </a:rPr>
              <a:t>21,631</a:t>
            </a:r>
            <a:r>
              <a:rPr lang="en-US" sz="2095">
                <a:solidFill>
                  <a:srgbClr val="000000"/>
                </a:solidFill>
                <a:latin typeface="Inter"/>
                <a:ea typeface="Inter"/>
                <a:cs typeface="Inter"/>
                <a:sym typeface="Inter"/>
              </a:rPr>
              <a:t> observaciones. La idea es realizar análisis, procesamiento de variables y un modelo predictivo que se encargue en estimar el precio de la vivienda basándose en las </a:t>
            </a:r>
            <a:r>
              <a:rPr lang="en-US" sz="2095" i="true">
                <a:solidFill>
                  <a:srgbClr val="000000"/>
                </a:solidFill>
                <a:latin typeface="Inter Italics"/>
                <a:ea typeface="Inter Italics"/>
                <a:cs typeface="Inter Italics"/>
                <a:sym typeface="Inter Italics"/>
              </a:rPr>
              <a:t>21 </a:t>
            </a:r>
            <a:r>
              <a:rPr lang="en-US" sz="2095">
                <a:solidFill>
                  <a:srgbClr val="000000"/>
                </a:solidFill>
                <a:latin typeface="Inter"/>
                <a:ea typeface="Inter"/>
                <a:cs typeface="Inter"/>
                <a:sym typeface="Inter"/>
              </a:rPr>
              <a:t>variables iniciales presentadas, dentro de las cuales se consideran:</a:t>
            </a:r>
          </a:p>
        </p:txBody>
      </p:sp>
      <p:sp>
        <p:nvSpPr>
          <p:cNvPr name="TextBox 11" id="11"/>
          <p:cNvSpPr txBox="true"/>
          <p:nvPr/>
        </p:nvSpPr>
        <p:spPr>
          <a:xfrm rot="0">
            <a:off x="1028700" y="1993572"/>
            <a:ext cx="7314748" cy="402537"/>
          </a:xfrm>
          <a:prstGeom prst="rect">
            <a:avLst/>
          </a:prstGeom>
        </p:spPr>
        <p:txBody>
          <a:bodyPr anchor="t" rtlCol="false" tIns="0" lIns="0" bIns="0" rIns="0">
            <a:spAutoFit/>
          </a:bodyPr>
          <a:lstStyle/>
          <a:p>
            <a:pPr algn="l">
              <a:lnSpc>
                <a:spcPts val="3152"/>
              </a:lnSpc>
            </a:pPr>
            <a:r>
              <a:rPr lang="en-US" sz="2584" b="true">
                <a:solidFill>
                  <a:srgbClr val="000000"/>
                </a:solidFill>
                <a:latin typeface="Inter Bold"/>
                <a:ea typeface="Inter Bold"/>
                <a:cs typeface="Inter Bold"/>
                <a:sym typeface="Inter Bold"/>
              </a:rPr>
              <a:t>Predicción de precio de inmuebles</a:t>
            </a:r>
          </a:p>
        </p:txBody>
      </p:sp>
      <p:sp>
        <p:nvSpPr>
          <p:cNvPr name="TextBox 12" id="12"/>
          <p:cNvSpPr txBox="true"/>
          <p:nvPr/>
        </p:nvSpPr>
        <p:spPr>
          <a:xfrm rot="0">
            <a:off x="196996" y="208064"/>
            <a:ext cx="544727" cy="443179"/>
          </a:xfrm>
          <a:prstGeom prst="rect">
            <a:avLst/>
          </a:prstGeom>
        </p:spPr>
        <p:txBody>
          <a:bodyPr anchor="t" rtlCol="false" tIns="0" lIns="0" bIns="0" rIns="0">
            <a:spAutoFit/>
          </a:bodyPr>
          <a:lstStyle/>
          <a:p>
            <a:pPr algn="ctr">
              <a:lnSpc>
                <a:spcPts val="3643"/>
              </a:lnSpc>
            </a:pPr>
            <a:r>
              <a:rPr lang="en-US" sz="2602">
                <a:solidFill>
                  <a:srgbClr val="8B9684">
                    <a:alpha val="82745"/>
                  </a:srgbClr>
                </a:solidFill>
                <a:latin typeface="Inter"/>
                <a:ea typeface="Inter"/>
                <a:cs typeface="Inter"/>
                <a:sym typeface="Inter"/>
              </a:rPr>
              <a:t>02</a:t>
            </a:r>
          </a:p>
        </p:txBody>
      </p:sp>
      <p:sp>
        <p:nvSpPr>
          <p:cNvPr name="TextBox 13" id="13"/>
          <p:cNvSpPr txBox="true"/>
          <p:nvPr/>
        </p:nvSpPr>
        <p:spPr>
          <a:xfrm rot="0">
            <a:off x="2790856" y="5133975"/>
            <a:ext cx="5008789" cy="1299603"/>
          </a:xfrm>
          <a:prstGeom prst="rect">
            <a:avLst/>
          </a:prstGeom>
        </p:spPr>
        <p:txBody>
          <a:bodyPr anchor="t" rtlCol="false" tIns="0" lIns="0" bIns="0" rIns="0">
            <a:spAutoFit/>
          </a:bodyPr>
          <a:lstStyle/>
          <a:p>
            <a:pPr algn="l">
              <a:lnSpc>
                <a:spcPts val="2556"/>
              </a:lnSpc>
            </a:pPr>
            <a:r>
              <a:rPr lang="en-US" sz="2095">
                <a:solidFill>
                  <a:srgbClr val="000000"/>
                </a:solidFill>
                <a:latin typeface="Inter"/>
                <a:ea typeface="Inter"/>
                <a:cs typeface="Inter"/>
                <a:sym typeface="Inter"/>
              </a:rPr>
              <a:t>Información del inmueble (3 variables):</a:t>
            </a:r>
          </a:p>
          <a:p>
            <a:pPr algn="l" marL="452399" indent="-226200" lvl="1">
              <a:lnSpc>
                <a:spcPts val="2556"/>
              </a:lnSpc>
              <a:buFont typeface="Arial"/>
              <a:buChar char="•"/>
            </a:pPr>
            <a:r>
              <a:rPr lang="en-US" sz="2095">
                <a:solidFill>
                  <a:srgbClr val="000000"/>
                </a:solidFill>
                <a:latin typeface="Inter"/>
                <a:ea typeface="Inter"/>
                <a:cs typeface="Inter"/>
                <a:sym typeface="Inter"/>
              </a:rPr>
              <a:t>ID del inmueble</a:t>
            </a:r>
          </a:p>
          <a:p>
            <a:pPr algn="l" marL="452399" indent="-226200" lvl="1">
              <a:lnSpc>
                <a:spcPts val="2556"/>
              </a:lnSpc>
              <a:buFont typeface="Arial"/>
              <a:buChar char="•"/>
            </a:pPr>
            <a:r>
              <a:rPr lang="en-US" sz="2095">
                <a:solidFill>
                  <a:srgbClr val="000000"/>
                </a:solidFill>
                <a:latin typeface="Inter"/>
                <a:ea typeface="Inter"/>
                <a:cs typeface="Inter"/>
                <a:sym typeface="Inter"/>
              </a:rPr>
              <a:t>Fecha de construcción</a:t>
            </a:r>
          </a:p>
          <a:p>
            <a:pPr algn="l" marL="452399" indent="-226200" lvl="1">
              <a:lnSpc>
                <a:spcPts val="2556"/>
              </a:lnSpc>
              <a:buFont typeface="Arial"/>
              <a:buChar char="•"/>
            </a:pPr>
            <a:r>
              <a:rPr lang="en-US" sz="2095">
                <a:solidFill>
                  <a:srgbClr val="000000"/>
                </a:solidFill>
                <a:latin typeface="Inter"/>
                <a:ea typeface="Inter"/>
                <a:cs typeface="Inter"/>
                <a:sym typeface="Inter"/>
              </a:rPr>
              <a:t>Código postal</a:t>
            </a:r>
          </a:p>
        </p:txBody>
      </p:sp>
      <p:sp>
        <p:nvSpPr>
          <p:cNvPr name="TextBox 14" id="14"/>
          <p:cNvSpPr txBox="true"/>
          <p:nvPr/>
        </p:nvSpPr>
        <p:spPr>
          <a:xfrm rot="0">
            <a:off x="2790856" y="7014603"/>
            <a:ext cx="5008789" cy="975753"/>
          </a:xfrm>
          <a:prstGeom prst="rect">
            <a:avLst/>
          </a:prstGeom>
        </p:spPr>
        <p:txBody>
          <a:bodyPr anchor="t" rtlCol="false" tIns="0" lIns="0" bIns="0" rIns="0">
            <a:spAutoFit/>
          </a:bodyPr>
          <a:lstStyle/>
          <a:p>
            <a:pPr algn="l">
              <a:lnSpc>
                <a:spcPts val="2556"/>
              </a:lnSpc>
            </a:pPr>
            <a:r>
              <a:rPr lang="en-US" sz="2095">
                <a:solidFill>
                  <a:srgbClr val="000000"/>
                </a:solidFill>
                <a:latin typeface="Inter"/>
                <a:ea typeface="Inter"/>
                <a:cs typeface="Inter"/>
                <a:sym typeface="Inter"/>
              </a:rPr>
              <a:t>Medidas del inmueble (6 variables):</a:t>
            </a:r>
          </a:p>
          <a:p>
            <a:pPr algn="l" marL="452399" indent="-226200" lvl="1">
              <a:lnSpc>
                <a:spcPts val="2556"/>
              </a:lnSpc>
              <a:buFont typeface="Arial"/>
              <a:buChar char="•"/>
            </a:pPr>
            <a:r>
              <a:rPr lang="en-US" sz="2095">
                <a:solidFill>
                  <a:srgbClr val="000000"/>
                </a:solidFill>
                <a:latin typeface="Inter"/>
                <a:ea typeface="Inter"/>
                <a:cs typeface="Inter"/>
                <a:sym typeface="Inter"/>
              </a:rPr>
              <a:t>Tamaño del inmueble</a:t>
            </a:r>
          </a:p>
          <a:p>
            <a:pPr algn="l" marL="452399" indent="-226200" lvl="1">
              <a:lnSpc>
                <a:spcPts val="2556"/>
              </a:lnSpc>
              <a:buFont typeface="Arial"/>
              <a:buChar char="•"/>
            </a:pPr>
            <a:r>
              <a:rPr lang="en-US" sz="2095">
                <a:solidFill>
                  <a:srgbClr val="000000"/>
                </a:solidFill>
                <a:latin typeface="Inter"/>
                <a:ea typeface="Inter"/>
                <a:cs typeface="Inter"/>
                <a:sym typeface="Inter"/>
              </a:rPr>
              <a:t>Tamaño sótano</a:t>
            </a:r>
          </a:p>
        </p:txBody>
      </p:sp>
      <p:sp>
        <p:nvSpPr>
          <p:cNvPr name="TextBox 15" id="15"/>
          <p:cNvSpPr txBox="true"/>
          <p:nvPr/>
        </p:nvSpPr>
        <p:spPr>
          <a:xfrm rot="0">
            <a:off x="8527812" y="5162550"/>
            <a:ext cx="5353250" cy="975753"/>
          </a:xfrm>
          <a:prstGeom prst="rect">
            <a:avLst/>
          </a:prstGeom>
        </p:spPr>
        <p:txBody>
          <a:bodyPr anchor="t" rtlCol="false" tIns="0" lIns="0" bIns="0" rIns="0">
            <a:spAutoFit/>
          </a:bodyPr>
          <a:lstStyle/>
          <a:p>
            <a:pPr algn="l">
              <a:lnSpc>
                <a:spcPts val="2556"/>
              </a:lnSpc>
            </a:pPr>
            <a:r>
              <a:rPr lang="en-US" sz="2095">
                <a:solidFill>
                  <a:srgbClr val="000000"/>
                </a:solidFill>
                <a:latin typeface="Inter"/>
                <a:ea typeface="Inter"/>
                <a:cs typeface="Inter"/>
                <a:sym typeface="Inter"/>
              </a:rPr>
              <a:t>Características del inmueble (9 variables):</a:t>
            </a:r>
          </a:p>
          <a:p>
            <a:pPr algn="l" marL="452399" indent="-226200" lvl="1">
              <a:lnSpc>
                <a:spcPts val="2556"/>
              </a:lnSpc>
              <a:buFont typeface="Arial"/>
              <a:buChar char="•"/>
            </a:pPr>
            <a:r>
              <a:rPr lang="en-US" sz="2095">
                <a:solidFill>
                  <a:srgbClr val="000000"/>
                </a:solidFill>
                <a:latin typeface="Inter"/>
                <a:ea typeface="Inter"/>
                <a:cs typeface="Inter"/>
                <a:sym typeface="Inter"/>
              </a:rPr>
              <a:t>Número de habitaciones</a:t>
            </a:r>
          </a:p>
          <a:p>
            <a:pPr algn="l" marL="452399" indent="-226200" lvl="1">
              <a:lnSpc>
                <a:spcPts val="2556"/>
              </a:lnSpc>
              <a:buFont typeface="Arial"/>
              <a:buChar char="•"/>
            </a:pPr>
            <a:r>
              <a:rPr lang="en-US" sz="2095">
                <a:solidFill>
                  <a:srgbClr val="000000"/>
                </a:solidFill>
                <a:latin typeface="Inter"/>
                <a:ea typeface="Inter"/>
                <a:cs typeface="Inter"/>
                <a:sym typeface="Inter"/>
              </a:rPr>
              <a:t>Número de pisos</a:t>
            </a:r>
          </a:p>
        </p:txBody>
      </p:sp>
      <p:sp>
        <p:nvSpPr>
          <p:cNvPr name="TextBox 16" id="16"/>
          <p:cNvSpPr txBox="true"/>
          <p:nvPr/>
        </p:nvSpPr>
        <p:spPr>
          <a:xfrm rot="0">
            <a:off x="8527812" y="6719328"/>
            <a:ext cx="5582890" cy="975753"/>
          </a:xfrm>
          <a:prstGeom prst="rect">
            <a:avLst/>
          </a:prstGeom>
        </p:spPr>
        <p:txBody>
          <a:bodyPr anchor="t" rtlCol="false" tIns="0" lIns="0" bIns="0" rIns="0">
            <a:spAutoFit/>
          </a:bodyPr>
          <a:lstStyle/>
          <a:p>
            <a:pPr algn="l">
              <a:lnSpc>
                <a:spcPts val="2556"/>
              </a:lnSpc>
            </a:pPr>
            <a:r>
              <a:rPr lang="en-US" sz="2095">
                <a:solidFill>
                  <a:srgbClr val="000000"/>
                </a:solidFill>
                <a:latin typeface="Inter"/>
                <a:ea typeface="Inter"/>
                <a:cs typeface="Inter"/>
                <a:sym typeface="Inter"/>
              </a:rPr>
              <a:t>Características demográficas (2 variables):</a:t>
            </a:r>
          </a:p>
          <a:p>
            <a:pPr algn="l" marL="452399" indent="-226200" lvl="1">
              <a:lnSpc>
                <a:spcPts val="2556"/>
              </a:lnSpc>
              <a:buFont typeface="Arial"/>
              <a:buChar char="•"/>
            </a:pPr>
            <a:r>
              <a:rPr lang="en-US" sz="2095">
                <a:solidFill>
                  <a:srgbClr val="000000"/>
                </a:solidFill>
                <a:latin typeface="Inter"/>
                <a:ea typeface="Inter"/>
                <a:cs typeface="Inter"/>
                <a:sym typeface="Inter"/>
              </a:rPr>
              <a:t>Longitud</a:t>
            </a:r>
          </a:p>
          <a:p>
            <a:pPr algn="l" marL="452399" indent="-226200" lvl="1">
              <a:lnSpc>
                <a:spcPts val="2556"/>
              </a:lnSpc>
              <a:buFont typeface="Arial"/>
              <a:buChar char="•"/>
            </a:pPr>
            <a:r>
              <a:rPr lang="en-US" sz="2095">
                <a:solidFill>
                  <a:srgbClr val="000000"/>
                </a:solidFill>
                <a:latin typeface="Inter"/>
                <a:ea typeface="Inter"/>
                <a:cs typeface="Inter"/>
                <a:sym typeface="Inter"/>
              </a:rPr>
              <a:t>Latitud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42009" y="126116"/>
            <a:ext cx="654702" cy="6547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8B9684"/>
              </a:solidFill>
              <a:prstDash val="solid"/>
              <a:miter/>
            </a:ln>
          </p:spPr>
        </p:sp>
        <p:sp>
          <p:nvSpPr>
            <p:cNvPr name="TextBox 4" id="4"/>
            <p:cNvSpPr txBox="true"/>
            <p:nvPr/>
          </p:nvSpPr>
          <p:spPr>
            <a:xfrm>
              <a:off x="76200" y="66675"/>
              <a:ext cx="660400" cy="669925"/>
            </a:xfrm>
            <a:prstGeom prst="rect">
              <a:avLst/>
            </a:prstGeom>
          </p:spPr>
          <p:txBody>
            <a:bodyPr anchor="ctr" rtlCol="false" tIns="39682" lIns="39682" bIns="39682" rIns="39682"/>
            <a:lstStyle/>
            <a:p>
              <a:pPr algn="ctr">
                <a:lnSpc>
                  <a:spcPts val="2123"/>
                </a:lnSpc>
              </a:pPr>
            </a:p>
          </p:txBody>
        </p:sp>
      </p:grpSp>
      <p:sp>
        <p:nvSpPr>
          <p:cNvPr name="Freeform 5" id="5"/>
          <p:cNvSpPr/>
          <p:nvPr/>
        </p:nvSpPr>
        <p:spPr>
          <a:xfrm flipH="false" flipV="false" rot="0">
            <a:off x="14730539" y="6821207"/>
            <a:ext cx="2528761" cy="2437093"/>
          </a:xfrm>
          <a:custGeom>
            <a:avLst/>
            <a:gdLst/>
            <a:ahLst/>
            <a:cxnLst/>
            <a:rect r="r" b="b" t="t" l="l"/>
            <a:pathLst>
              <a:path h="2437093" w="2528761">
                <a:moveTo>
                  <a:pt x="0" y="0"/>
                </a:moveTo>
                <a:lnTo>
                  <a:pt x="2528761" y="0"/>
                </a:lnTo>
                <a:lnTo>
                  <a:pt x="2528761" y="2437093"/>
                </a:lnTo>
                <a:lnTo>
                  <a:pt x="0" y="24370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984232"/>
            <a:ext cx="11707591" cy="796693"/>
          </a:xfrm>
          <a:prstGeom prst="rect">
            <a:avLst/>
          </a:prstGeom>
        </p:spPr>
        <p:txBody>
          <a:bodyPr anchor="t" rtlCol="false" tIns="0" lIns="0" bIns="0" rIns="0">
            <a:spAutoFit/>
          </a:bodyPr>
          <a:lstStyle/>
          <a:p>
            <a:pPr algn="l">
              <a:lnSpc>
                <a:spcPts val="6211"/>
              </a:lnSpc>
              <a:spcBef>
                <a:spcPct val="0"/>
              </a:spcBef>
            </a:pPr>
            <a:r>
              <a:rPr lang="en-US" sz="5091">
                <a:solidFill>
                  <a:srgbClr val="404040"/>
                </a:solidFill>
                <a:latin typeface="Inter"/>
                <a:ea typeface="Inter"/>
                <a:cs typeface="Inter"/>
                <a:sym typeface="Inter"/>
              </a:rPr>
              <a:t>METODOLOGIA</a:t>
            </a:r>
          </a:p>
        </p:txBody>
      </p:sp>
      <p:sp>
        <p:nvSpPr>
          <p:cNvPr name="TextBox 7" id="7"/>
          <p:cNvSpPr txBox="true"/>
          <p:nvPr/>
        </p:nvSpPr>
        <p:spPr>
          <a:xfrm rot="0">
            <a:off x="1028700" y="2794052"/>
            <a:ext cx="15158902" cy="975753"/>
          </a:xfrm>
          <a:prstGeom prst="rect">
            <a:avLst/>
          </a:prstGeom>
        </p:spPr>
        <p:txBody>
          <a:bodyPr anchor="t" rtlCol="false" tIns="0" lIns="0" bIns="0" rIns="0">
            <a:spAutoFit/>
          </a:bodyPr>
          <a:lstStyle/>
          <a:p>
            <a:pPr algn="l">
              <a:lnSpc>
                <a:spcPts val="2556"/>
              </a:lnSpc>
            </a:pPr>
            <a:r>
              <a:rPr lang="en-US" sz="2095">
                <a:solidFill>
                  <a:srgbClr val="000000"/>
                </a:solidFill>
                <a:latin typeface="Inter"/>
                <a:ea typeface="Inter"/>
                <a:cs typeface="Inter"/>
                <a:sym typeface="Inter"/>
              </a:rPr>
              <a:t>Realizar un análisis exploratorio de los datos (EDA) es crucial en una elaboración del modelo. No solo ayuda a visualizar la variable dependiente, si no que proporciona información sobre la relación de las variables y su distribución. Dentro de este análisis, se realizó el siguiente proceso:</a:t>
            </a:r>
          </a:p>
        </p:txBody>
      </p:sp>
      <p:sp>
        <p:nvSpPr>
          <p:cNvPr name="TextBox 8" id="8"/>
          <p:cNvSpPr txBox="true"/>
          <p:nvPr/>
        </p:nvSpPr>
        <p:spPr>
          <a:xfrm rot="0">
            <a:off x="1028700" y="1993572"/>
            <a:ext cx="7314748" cy="402537"/>
          </a:xfrm>
          <a:prstGeom prst="rect">
            <a:avLst/>
          </a:prstGeom>
        </p:spPr>
        <p:txBody>
          <a:bodyPr anchor="t" rtlCol="false" tIns="0" lIns="0" bIns="0" rIns="0">
            <a:spAutoFit/>
          </a:bodyPr>
          <a:lstStyle/>
          <a:p>
            <a:pPr algn="l">
              <a:lnSpc>
                <a:spcPts val="3152"/>
              </a:lnSpc>
            </a:pPr>
            <a:r>
              <a:rPr lang="en-US" sz="2584" b="true">
                <a:solidFill>
                  <a:srgbClr val="000000"/>
                </a:solidFill>
                <a:latin typeface="Inter Bold"/>
                <a:ea typeface="Inter Bold"/>
                <a:cs typeface="Inter Bold"/>
                <a:sym typeface="Inter Bold"/>
              </a:rPr>
              <a:t>Análisis de los datos</a:t>
            </a:r>
          </a:p>
        </p:txBody>
      </p:sp>
      <p:sp>
        <p:nvSpPr>
          <p:cNvPr name="TextBox 9" id="9"/>
          <p:cNvSpPr txBox="true"/>
          <p:nvPr/>
        </p:nvSpPr>
        <p:spPr>
          <a:xfrm rot="0">
            <a:off x="196996" y="208064"/>
            <a:ext cx="544727" cy="443179"/>
          </a:xfrm>
          <a:prstGeom prst="rect">
            <a:avLst/>
          </a:prstGeom>
        </p:spPr>
        <p:txBody>
          <a:bodyPr anchor="t" rtlCol="false" tIns="0" lIns="0" bIns="0" rIns="0">
            <a:spAutoFit/>
          </a:bodyPr>
          <a:lstStyle/>
          <a:p>
            <a:pPr algn="ctr">
              <a:lnSpc>
                <a:spcPts val="3643"/>
              </a:lnSpc>
            </a:pPr>
            <a:r>
              <a:rPr lang="en-US" sz="2602">
                <a:solidFill>
                  <a:srgbClr val="8B9684">
                    <a:alpha val="82745"/>
                  </a:srgbClr>
                </a:solidFill>
                <a:latin typeface="Inter"/>
                <a:ea typeface="Inter"/>
                <a:cs typeface="Inter"/>
                <a:sym typeface="Inter"/>
              </a:rPr>
              <a:t>03</a:t>
            </a:r>
          </a:p>
        </p:txBody>
      </p:sp>
      <p:sp>
        <p:nvSpPr>
          <p:cNvPr name="TextBox 10" id="10"/>
          <p:cNvSpPr txBox="true"/>
          <p:nvPr/>
        </p:nvSpPr>
        <p:spPr>
          <a:xfrm rot="0">
            <a:off x="1028700" y="4167747"/>
            <a:ext cx="6822949" cy="975753"/>
          </a:xfrm>
          <a:prstGeom prst="rect">
            <a:avLst/>
          </a:prstGeom>
        </p:spPr>
        <p:txBody>
          <a:bodyPr anchor="t" rtlCol="false" tIns="0" lIns="0" bIns="0" rIns="0">
            <a:spAutoFit/>
          </a:bodyPr>
          <a:lstStyle/>
          <a:p>
            <a:pPr algn="l" marL="452399" indent="-226200" lvl="1">
              <a:lnSpc>
                <a:spcPts val="2556"/>
              </a:lnSpc>
              <a:buFont typeface="Arial"/>
              <a:buChar char="•"/>
            </a:pPr>
            <a:r>
              <a:rPr lang="en-US" sz="2095">
                <a:solidFill>
                  <a:srgbClr val="000000"/>
                </a:solidFill>
                <a:latin typeface="Inter"/>
                <a:ea typeface="Inter"/>
                <a:cs typeface="Inter"/>
                <a:sym typeface="Inter"/>
              </a:rPr>
              <a:t>Valoración y resumen estadístico de variables</a:t>
            </a:r>
          </a:p>
          <a:p>
            <a:pPr algn="l" marL="452399" indent="-226200" lvl="1">
              <a:lnSpc>
                <a:spcPts val="2556"/>
              </a:lnSpc>
              <a:buFont typeface="Arial"/>
              <a:buChar char="•"/>
            </a:pPr>
            <a:r>
              <a:rPr lang="en-US" sz="2095">
                <a:solidFill>
                  <a:srgbClr val="000000"/>
                </a:solidFill>
                <a:latin typeface="Inter"/>
                <a:ea typeface="Inter"/>
                <a:cs typeface="Inter"/>
                <a:sym typeface="Inter"/>
              </a:rPr>
              <a:t>Exploración gráfica de variables</a:t>
            </a:r>
          </a:p>
          <a:p>
            <a:pPr algn="l" marL="452399" indent="-226200" lvl="1">
              <a:lnSpc>
                <a:spcPts val="2556"/>
              </a:lnSpc>
              <a:buFont typeface="Arial"/>
              <a:buChar char="•"/>
            </a:pPr>
            <a:r>
              <a:rPr lang="en-US" sz="2095">
                <a:solidFill>
                  <a:srgbClr val="000000"/>
                </a:solidFill>
                <a:latin typeface="Inter"/>
                <a:ea typeface="Inter"/>
                <a:cs typeface="Inter"/>
                <a:sym typeface="Inter"/>
              </a:rPr>
              <a:t>Análisis de correlación de variables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14730539" y="7042473"/>
            <a:ext cx="2528761" cy="2215827"/>
          </a:xfrm>
          <a:custGeom>
            <a:avLst/>
            <a:gdLst/>
            <a:ahLst/>
            <a:cxnLst/>
            <a:rect r="r" b="b" t="t" l="l"/>
            <a:pathLst>
              <a:path h="2215827" w="2528761">
                <a:moveTo>
                  <a:pt x="0" y="0"/>
                </a:moveTo>
                <a:lnTo>
                  <a:pt x="2528761" y="0"/>
                </a:lnTo>
                <a:lnTo>
                  <a:pt x="2528761" y="2215827"/>
                </a:lnTo>
                <a:lnTo>
                  <a:pt x="0" y="22158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984232"/>
            <a:ext cx="11707591" cy="796693"/>
          </a:xfrm>
          <a:prstGeom prst="rect">
            <a:avLst/>
          </a:prstGeom>
        </p:spPr>
        <p:txBody>
          <a:bodyPr anchor="t" rtlCol="false" tIns="0" lIns="0" bIns="0" rIns="0">
            <a:spAutoFit/>
          </a:bodyPr>
          <a:lstStyle/>
          <a:p>
            <a:pPr algn="l">
              <a:lnSpc>
                <a:spcPts val="6211"/>
              </a:lnSpc>
              <a:spcBef>
                <a:spcPct val="0"/>
              </a:spcBef>
            </a:pPr>
            <a:r>
              <a:rPr lang="en-US" sz="5091">
                <a:solidFill>
                  <a:srgbClr val="404040"/>
                </a:solidFill>
                <a:latin typeface="Inter"/>
                <a:ea typeface="Inter"/>
                <a:cs typeface="Inter"/>
                <a:sym typeface="Inter"/>
              </a:rPr>
              <a:t>METODOLOGIA</a:t>
            </a:r>
          </a:p>
        </p:txBody>
      </p:sp>
      <p:sp>
        <p:nvSpPr>
          <p:cNvPr name="TextBox 4" id="4"/>
          <p:cNvSpPr txBox="true"/>
          <p:nvPr/>
        </p:nvSpPr>
        <p:spPr>
          <a:xfrm rot="0">
            <a:off x="1028700" y="3077176"/>
            <a:ext cx="15158902" cy="3566553"/>
          </a:xfrm>
          <a:prstGeom prst="rect">
            <a:avLst/>
          </a:prstGeom>
        </p:spPr>
        <p:txBody>
          <a:bodyPr anchor="t" rtlCol="false" tIns="0" lIns="0" bIns="0" rIns="0">
            <a:spAutoFit/>
          </a:bodyPr>
          <a:lstStyle/>
          <a:p>
            <a:pPr algn="l">
              <a:lnSpc>
                <a:spcPts val="2556"/>
              </a:lnSpc>
            </a:pPr>
            <a:r>
              <a:rPr lang="en-US" sz="2095">
                <a:solidFill>
                  <a:srgbClr val="000000"/>
                </a:solidFill>
                <a:latin typeface="Inter"/>
                <a:ea typeface="Inter"/>
                <a:cs typeface="Inter"/>
                <a:sym typeface="Inter"/>
              </a:rPr>
              <a:t>Dentro de esta valoración, se encontró:</a:t>
            </a:r>
          </a:p>
          <a:p>
            <a:pPr algn="l" marL="452399" indent="-226200" lvl="1">
              <a:lnSpc>
                <a:spcPts val="2556"/>
              </a:lnSpc>
              <a:buFont typeface="Arial"/>
              <a:buChar char="•"/>
            </a:pPr>
            <a:r>
              <a:rPr lang="en-US" sz="2095">
                <a:solidFill>
                  <a:srgbClr val="000000"/>
                </a:solidFill>
                <a:latin typeface="Inter"/>
                <a:ea typeface="Inter"/>
                <a:cs typeface="Inter"/>
                <a:sym typeface="Inter"/>
              </a:rPr>
              <a:t>De las 21 variables iniciales:</a:t>
            </a:r>
          </a:p>
          <a:p>
            <a:pPr algn="l" marL="904798" indent="-301599" lvl="2">
              <a:lnSpc>
                <a:spcPts val="2556"/>
              </a:lnSpc>
              <a:buFont typeface="Arial"/>
              <a:buChar char="⚬"/>
            </a:pPr>
            <a:r>
              <a:rPr lang="en-US" sz="2095">
                <a:solidFill>
                  <a:srgbClr val="000000"/>
                </a:solidFill>
                <a:latin typeface="Inter"/>
                <a:ea typeface="Inter"/>
                <a:cs typeface="Inter"/>
                <a:sym typeface="Inter"/>
              </a:rPr>
              <a:t>No hay valores nulos ni repetidos</a:t>
            </a:r>
          </a:p>
          <a:p>
            <a:pPr algn="l" marL="904798" indent="-301599" lvl="2">
              <a:lnSpc>
                <a:spcPts val="2556"/>
              </a:lnSpc>
              <a:buFont typeface="Arial"/>
              <a:buChar char="⚬"/>
            </a:pPr>
            <a:r>
              <a:rPr lang="en-US" sz="2095">
                <a:solidFill>
                  <a:srgbClr val="000000"/>
                </a:solidFill>
                <a:latin typeface="Inter"/>
                <a:ea typeface="Inter"/>
                <a:cs typeface="Inter"/>
                <a:sym typeface="Inter"/>
              </a:rPr>
              <a:t>7 variables son categóricas. (Número de habitaciones, baños, pisos, vista, ventanas, condición y grado) </a:t>
            </a:r>
          </a:p>
          <a:p>
            <a:pPr algn="l" marL="904798" indent="-301599" lvl="2">
              <a:lnSpc>
                <a:spcPts val="2556"/>
              </a:lnSpc>
              <a:buFont typeface="Arial"/>
              <a:buChar char="⚬"/>
            </a:pPr>
            <a:r>
              <a:rPr lang="en-US" sz="2095">
                <a:solidFill>
                  <a:srgbClr val="000000"/>
                </a:solidFill>
                <a:latin typeface="Inter"/>
                <a:ea typeface="Inter"/>
                <a:cs typeface="Inter"/>
                <a:sym typeface="Inter"/>
              </a:rPr>
              <a:t>14 variables son numéricas.  </a:t>
            </a:r>
          </a:p>
          <a:p>
            <a:pPr algn="l" marL="452399" indent="-226200" lvl="1">
              <a:lnSpc>
                <a:spcPts val="2556"/>
              </a:lnSpc>
              <a:buFont typeface="Arial"/>
              <a:buChar char="•"/>
            </a:pPr>
            <a:r>
              <a:rPr lang="en-US" sz="2095">
                <a:solidFill>
                  <a:srgbClr val="000000"/>
                </a:solidFill>
                <a:latin typeface="Inter"/>
                <a:ea typeface="Inter"/>
                <a:cs typeface="Inter"/>
                <a:sym typeface="Inter"/>
              </a:rPr>
              <a:t>Los resultados estadísticos mostraron:</a:t>
            </a:r>
          </a:p>
          <a:p>
            <a:pPr algn="l" marL="904798" indent="-301599" lvl="2">
              <a:lnSpc>
                <a:spcPts val="2556"/>
              </a:lnSpc>
              <a:buFont typeface="Arial"/>
              <a:buChar char="⚬"/>
            </a:pPr>
            <a:r>
              <a:rPr lang="en-US" sz="2095">
                <a:solidFill>
                  <a:srgbClr val="000000"/>
                </a:solidFill>
                <a:latin typeface="Inter"/>
                <a:ea typeface="Inter"/>
                <a:cs typeface="Inter"/>
                <a:sym typeface="Inter"/>
              </a:rPr>
              <a:t>Un rango de precios de $75,000 y $7,700,000. Con un promedio de $540,088</a:t>
            </a:r>
          </a:p>
          <a:p>
            <a:pPr algn="l" marL="904798" indent="-301599" lvl="2">
              <a:lnSpc>
                <a:spcPts val="2556"/>
              </a:lnSpc>
              <a:buFont typeface="Arial"/>
              <a:buChar char="⚬"/>
            </a:pPr>
            <a:r>
              <a:rPr lang="en-US" sz="2095">
                <a:solidFill>
                  <a:srgbClr val="000000"/>
                </a:solidFill>
                <a:latin typeface="Inter"/>
                <a:ea typeface="Inter"/>
                <a:cs typeface="Inter"/>
                <a:sym typeface="Inter"/>
              </a:rPr>
              <a:t>3 habitaciones y 2 baños en promedio, con inmuebles de 1 a 2 pisos promedio.</a:t>
            </a:r>
          </a:p>
          <a:p>
            <a:pPr algn="l" marL="904798" indent="-301599" lvl="2">
              <a:lnSpc>
                <a:spcPts val="2556"/>
              </a:lnSpc>
              <a:buFont typeface="Arial"/>
              <a:buChar char="⚬"/>
            </a:pPr>
            <a:r>
              <a:rPr lang="en-US" sz="2095">
                <a:solidFill>
                  <a:srgbClr val="000000"/>
                </a:solidFill>
                <a:latin typeface="Inter"/>
                <a:ea typeface="Inter"/>
                <a:cs typeface="Inter"/>
                <a:sym typeface="Inter"/>
              </a:rPr>
              <a:t>Tamaño promedio de 2,079 pies.</a:t>
            </a:r>
          </a:p>
          <a:p>
            <a:pPr algn="l" marL="904798" indent="-301599" lvl="2">
              <a:lnSpc>
                <a:spcPts val="2556"/>
              </a:lnSpc>
              <a:buFont typeface="Arial"/>
              <a:buChar char="⚬"/>
            </a:pPr>
            <a:r>
              <a:rPr lang="en-US" sz="2095">
                <a:solidFill>
                  <a:srgbClr val="000000"/>
                </a:solidFill>
                <a:latin typeface="Inter"/>
                <a:ea typeface="Inter"/>
                <a:cs typeface="Inter"/>
                <a:sym typeface="Inter"/>
              </a:rPr>
              <a:t>Los resultados de latitud y longitud muestran que los inmuebles están en una misma ubicación (estado).</a:t>
            </a:r>
          </a:p>
          <a:p>
            <a:pPr algn="l" marL="904798" indent="-301599" lvl="2">
              <a:lnSpc>
                <a:spcPts val="2556"/>
              </a:lnSpc>
              <a:buFont typeface="Arial"/>
              <a:buChar char="⚬"/>
            </a:pPr>
            <a:r>
              <a:rPr lang="en-US" sz="2095">
                <a:solidFill>
                  <a:srgbClr val="000000"/>
                </a:solidFill>
                <a:latin typeface="Inter"/>
                <a:ea typeface="Inter"/>
                <a:cs typeface="Inter"/>
                <a:sym typeface="Inter"/>
              </a:rPr>
              <a:t>Solo hay una variable booleana (0,1) siendo waterfront y solo 163 tienen este valor positivo.</a:t>
            </a:r>
          </a:p>
        </p:txBody>
      </p:sp>
      <p:sp>
        <p:nvSpPr>
          <p:cNvPr name="TextBox 5" id="5"/>
          <p:cNvSpPr txBox="true"/>
          <p:nvPr/>
        </p:nvSpPr>
        <p:spPr>
          <a:xfrm rot="0">
            <a:off x="1028700" y="1993572"/>
            <a:ext cx="7579451" cy="402537"/>
          </a:xfrm>
          <a:prstGeom prst="rect">
            <a:avLst/>
          </a:prstGeom>
        </p:spPr>
        <p:txBody>
          <a:bodyPr anchor="t" rtlCol="false" tIns="0" lIns="0" bIns="0" rIns="0">
            <a:spAutoFit/>
          </a:bodyPr>
          <a:lstStyle/>
          <a:p>
            <a:pPr algn="l">
              <a:lnSpc>
                <a:spcPts val="3152"/>
              </a:lnSpc>
            </a:pPr>
            <a:r>
              <a:rPr lang="en-US" sz="2584" b="true">
                <a:solidFill>
                  <a:srgbClr val="000000"/>
                </a:solidFill>
                <a:latin typeface="Inter Bold"/>
                <a:ea typeface="Inter Bold"/>
                <a:cs typeface="Inter Bold"/>
                <a:sym typeface="Inter Bold"/>
              </a:rPr>
              <a:t>Valoración y resumen estadístico de variables</a:t>
            </a:r>
          </a:p>
        </p:txBody>
      </p:sp>
      <p:grpSp>
        <p:nvGrpSpPr>
          <p:cNvPr name="Group 6" id="6"/>
          <p:cNvGrpSpPr/>
          <p:nvPr/>
        </p:nvGrpSpPr>
        <p:grpSpPr>
          <a:xfrm rot="0">
            <a:off x="142009" y="126116"/>
            <a:ext cx="654702" cy="65470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8B9684"/>
              </a:solidFill>
              <a:prstDash val="solid"/>
              <a:miter/>
            </a:ln>
          </p:spPr>
        </p:sp>
        <p:sp>
          <p:nvSpPr>
            <p:cNvPr name="TextBox 8" id="8"/>
            <p:cNvSpPr txBox="true"/>
            <p:nvPr/>
          </p:nvSpPr>
          <p:spPr>
            <a:xfrm>
              <a:off x="76200" y="66675"/>
              <a:ext cx="660400" cy="669925"/>
            </a:xfrm>
            <a:prstGeom prst="rect">
              <a:avLst/>
            </a:prstGeom>
          </p:spPr>
          <p:txBody>
            <a:bodyPr anchor="ctr" rtlCol="false" tIns="39682" lIns="39682" bIns="39682" rIns="39682"/>
            <a:lstStyle/>
            <a:p>
              <a:pPr algn="ctr">
                <a:lnSpc>
                  <a:spcPts val="2123"/>
                </a:lnSpc>
              </a:pPr>
            </a:p>
          </p:txBody>
        </p:sp>
      </p:grpSp>
      <p:sp>
        <p:nvSpPr>
          <p:cNvPr name="TextBox 9" id="9"/>
          <p:cNvSpPr txBox="true"/>
          <p:nvPr/>
        </p:nvSpPr>
        <p:spPr>
          <a:xfrm rot="0">
            <a:off x="196996" y="208064"/>
            <a:ext cx="544727" cy="443179"/>
          </a:xfrm>
          <a:prstGeom prst="rect">
            <a:avLst/>
          </a:prstGeom>
        </p:spPr>
        <p:txBody>
          <a:bodyPr anchor="t" rtlCol="false" tIns="0" lIns="0" bIns="0" rIns="0">
            <a:spAutoFit/>
          </a:bodyPr>
          <a:lstStyle/>
          <a:p>
            <a:pPr algn="ctr">
              <a:lnSpc>
                <a:spcPts val="3643"/>
              </a:lnSpc>
            </a:pPr>
            <a:r>
              <a:rPr lang="en-US" sz="2602">
                <a:solidFill>
                  <a:srgbClr val="8B9684">
                    <a:alpha val="82745"/>
                  </a:srgbClr>
                </a:solidFill>
                <a:latin typeface="Inter"/>
                <a:ea typeface="Inter"/>
                <a:cs typeface="Inter"/>
                <a:sym typeface="Inter"/>
              </a:rPr>
              <a:t>04</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42009" y="126116"/>
            <a:ext cx="654702" cy="6547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8B9684"/>
              </a:solidFill>
              <a:prstDash val="solid"/>
              <a:miter/>
            </a:ln>
          </p:spPr>
        </p:sp>
        <p:sp>
          <p:nvSpPr>
            <p:cNvPr name="TextBox 4" id="4"/>
            <p:cNvSpPr txBox="true"/>
            <p:nvPr/>
          </p:nvSpPr>
          <p:spPr>
            <a:xfrm>
              <a:off x="76200" y="66675"/>
              <a:ext cx="660400" cy="669925"/>
            </a:xfrm>
            <a:prstGeom prst="rect">
              <a:avLst/>
            </a:prstGeom>
          </p:spPr>
          <p:txBody>
            <a:bodyPr anchor="ctr" rtlCol="false" tIns="39682" lIns="39682" bIns="39682" rIns="39682"/>
            <a:lstStyle/>
            <a:p>
              <a:pPr algn="ctr">
                <a:lnSpc>
                  <a:spcPts val="2123"/>
                </a:lnSpc>
              </a:pPr>
            </a:p>
          </p:txBody>
        </p:sp>
      </p:grpSp>
      <p:sp>
        <p:nvSpPr>
          <p:cNvPr name="Freeform 5" id="5"/>
          <p:cNvSpPr/>
          <p:nvPr/>
        </p:nvSpPr>
        <p:spPr>
          <a:xfrm flipH="false" flipV="false" rot="0">
            <a:off x="11078196" y="4742521"/>
            <a:ext cx="5510934" cy="4598432"/>
          </a:xfrm>
          <a:custGeom>
            <a:avLst/>
            <a:gdLst/>
            <a:ahLst/>
            <a:cxnLst/>
            <a:rect r="r" b="b" t="t" l="l"/>
            <a:pathLst>
              <a:path h="4598432" w="5510934">
                <a:moveTo>
                  <a:pt x="0" y="0"/>
                </a:moveTo>
                <a:lnTo>
                  <a:pt x="5510934" y="0"/>
                </a:lnTo>
                <a:lnTo>
                  <a:pt x="5510934" y="4598432"/>
                </a:lnTo>
                <a:lnTo>
                  <a:pt x="0" y="4598432"/>
                </a:lnTo>
                <a:lnTo>
                  <a:pt x="0" y="0"/>
                </a:lnTo>
                <a:close/>
              </a:path>
            </a:pathLst>
          </a:custGeom>
          <a:blipFill>
            <a:blip r:embed="rId2"/>
            <a:stretch>
              <a:fillRect l="0" t="0" r="0" b="0"/>
            </a:stretch>
          </a:blipFill>
        </p:spPr>
      </p:sp>
      <p:sp>
        <p:nvSpPr>
          <p:cNvPr name="Freeform 6" id="6"/>
          <p:cNvSpPr/>
          <p:nvPr/>
        </p:nvSpPr>
        <p:spPr>
          <a:xfrm flipH="false" flipV="false" rot="0">
            <a:off x="1698870" y="5382927"/>
            <a:ext cx="8164450" cy="3459686"/>
          </a:xfrm>
          <a:custGeom>
            <a:avLst/>
            <a:gdLst/>
            <a:ahLst/>
            <a:cxnLst/>
            <a:rect r="r" b="b" t="t" l="l"/>
            <a:pathLst>
              <a:path h="3459686" w="8164450">
                <a:moveTo>
                  <a:pt x="0" y="0"/>
                </a:moveTo>
                <a:lnTo>
                  <a:pt x="8164451" y="0"/>
                </a:lnTo>
                <a:lnTo>
                  <a:pt x="8164451" y="3459686"/>
                </a:lnTo>
                <a:lnTo>
                  <a:pt x="0" y="3459686"/>
                </a:lnTo>
                <a:lnTo>
                  <a:pt x="0" y="0"/>
                </a:lnTo>
                <a:close/>
              </a:path>
            </a:pathLst>
          </a:custGeom>
          <a:blipFill>
            <a:blip r:embed="rId3"/>
            <a:stretch>
              <a:fillRect l="0" t="0" r="0" b="0"/>
            </a:stretch>
          </a:blipFill>
        </p:spPr>
      </p:sp>
      <p:sp>
        <p:nvSpPr>
          <p:cNvPr name="TextBox 7" id="7"/>
          <p:cNvSpPr txBox="true"/>
          <p:nvPr/>
        </p:nvSpPr>
        <p:spPr>
          <a:xfrm rot="0">
            <a:off x="1028700" y="984232"/>
            <a:ext cx="11707591" cy="796693"/>
          </a:xfrm>
          <a:prstGeom prst="rect">
            <a:avLst/>
          </a:prstGeom>
        </p:spPr>
        <p:txBody>
          <a:bodyPr anchor="t" rtlCol="false" tIns="0" lIns="0" bIns="0" rIns="0">
            <a:spAutoFit/>
          </a:bodyPr>
          <a:lstStyle/>
          <a:p>
            <a:pPr algn="l">
              <a:lnSpc>
                <a:spcPts val="6211"/>
              </a:lnSpc>
              <a:spcBef>
                <a:spcPct val="0"/>
              </a:spcBef>
            </a:pPr>
            <a:r>
              <a:rPr lang="en-US" sz="5091">
                <a:solidFill>
                  <a:srgbClr val="404040"/>
                </a:solidFill>
                <a:latin typeface="Inter"/>
                <a:ea typeface="Inter"/>
                <a:cs typeface="Inter"/>
                <a:sym typeface="Inter"/>
              </a:rPr>
              <a:t>METODOLOGIA</a:t>
            </a:r>
          </a:p>
        </p:txBody>
      </p:sp>
      <p:sp>
        <p:nvSpPr>
          <p:cNvPr name="TextBox 8" id="8"/>
          <p:cNvSpPr txBox="true"/>
          <p:nvPr/>
        </p:nvSpPr>
        <p:spPr>
          <a:xfrm rot="0">
            <a:off x="1028700" y="2605659"/>
            <a:ext cx="15158902" cy="1623453"/>
          </a:xfrm>
          <a:prstGeom prst="rect">
            <a:avLst/>
          </a:prstGeom>
        </p:spPr>
        <p:txBody>
          <a:bodyPr anchor="t" rtlCol="false" tIns="0" lIns="0" bIns="0" rIns="0">
            <a:spAutoFit/>
          </a:bodyPr>
          <a:lstStyle/>
          <a:p>
            <a:pPr algn="l">
              <a:lnSpc>
                <a:spcPts val="2556"/>
              </a:lnSpc>
            </a:pPr>
            <a:r>
              <a:rPr lang="en-US" sz="2095">
                <a:solidFill>
                  <a:srgbClr val="000000"/>
                </a:solidFill>
                <a:latin typeface="Inter"/>
                <a:ea typeface="Inter"/>
                <a:cs typeface="Inter"/>
                <a:sym typeface="Inter"/>
              </a:rPr>
              <a:t>Realizar un análisis gráfico sobre las variables independientes y la variable dependiente (precio), ayudará a visualizar los datos y verificar si siguen una distribución. Dichos análisis partieron de revisar histogramas, densidades y pairplots (gráficas 1 a 1 por cada variable). Los resultados más relevantes fueron:</a:t>
            </a:r>
          </a:p>
          <a:p>
            <a:pPr algn="l" marL="452399" indent="-226200" lvl="1">
              <a:lnSpc>
                <a:spcPts val="2556"/>
              </a:lnSpc>
              <a:buFont typeface="Arial"/>
              <a:buChar char="•"/>
            </a:pPr>
            <a:r>
              <a:rPr lang="en-US" sz="2095">
                <a:solidFill>
                  <a:srgbClr val="000000"/>
                </a:solidFill>
                <a:latin typeface="Inter"/>
                <a:ea typeface="Inter"/>
                <a:cs typeface="Inter"/>
                <a:sym typeface="Inter"/>
              </a:rPr>
              <a:t>Existe una gran relación entre el precio del inmueble y el tamaño de la vivienda (correlación = .7)</a:t>
            </a:r>
          </a:p>
          <a:p>
            <a:pPr algn="l" marL="452399" indent="-226200" lvl="1">
              <a:lnSpc>
                <a:spcPts val="2556"/>
              </a:lnSpc>
              <a:buFont typeface="Arial"/>
              <a:buChar char="•"/>
            </a:pPr>
            <a:r>
              <a:rPr lang="en-US" sz="2095">
                <a:solidFill>
                  <a:srgbClr val="000000"/>
                </a:solidFill>
                <a:latin typeface="Inter"/>
                <a:ea typeface="Inter"/>
                <a:cs typeface="Inter"/>
                <a:sym typeface="Inter"/>
              </a:rPr>
              <a:t>Las variables relacionadas al tamaño medido en pies y el precio muestran una acumulación en la media. </a:t>
            </a:r>
          </a:p>
        </p:txBody>
      </p:sp>
      <p:sp>
        <p:nvSpPr>
          <p:cNvPr name="TextBox 9" id="9"/>
          <p:cNvSpPr txBox="true"/>
          <p:nvPr/>
        </p:nvSpPr>
        <p:spPr>
          <a:xfrm rot="0">
            <a:off x="1028700" y="1993572"/>
            <a:ext cx="7579451" cy="402537"/>
          </a:xfrm>
          <a:prstGeom prst="rect">
            <a:avLst/>
          </a:prstGeom>
        </p:spPr>
        <p:txBody>
          <a:bodyPr anchor="t" rtlCol="false" tIns="0" lIns="0" bIns="0" rIns="0">
            <a:spAutoFit/>
          </a:bodyPr>
          <a:lstStyle/>
          <a:p>
            <a:pPr algn="l">
              <a:lnSpc>
                <a:spcPts val="3152"/>
              </a:lnSpc>
            </a:pPr>
            <a:r>
              <a:rPr lang="en-US" sz="2584" b="true">
                <a:solidFill>
                  <a:srgbClr val="000000"/>
                </a:solidFill>
                <a:latin typeface="Inter Bold"/>
                <a:ea typeface="Inter Bold"/>
                <a:cs typeface="Inter Bold"/>
                <a:sym typeface="Inter Bold"/>
              </a:rPr>
              <a:t>Exploración gráfica de variables y correlación</a:t>
            </a:r>
          </a:p>
        </p:txBody>
      </p:sp>
      <p:sp>
        <p:nvSpPr>
          <p:cNvPr name="TextBox 10" id="10"/>
          <p:cNvSpPr txBox="true"/>
          <p:nvPr/>
        </p:nvSpPr>
        <p:spPr>
          <a:xfrm rot="0">
            <a:off x="196996" y="208064"/>
            <a:ext cx="544727" cy="443179"/>
          </a:xfrm>
          <a:prstGeom prst="rect">
            <a:avLst/>
          </a:prstGeom>
        </p:spPr>
        <p:txBody>
          <a:bodyPr anchor="t" rtlCol="false" tIns="0" lIns="0" bIns="0" rIns="0">
            <a:spAutoFit/>
          </a:bodyPr>
          <a:lstStyle/>
          <a:p>
            <a:pPr algn="ctr">
              <a:lnSpc>
                <a:spcPts val="3643"/>
              </a:lnSpc>
            </a:pPr>
            <a:r>
              <a:rPr lang="en-US" sz="2602">
                <a:solidFill>
                  <a:srgbClr val="8B9684">
                    <a:alpha val="82745"/>
                  </a:srgbClr>
                </a:solidFill>
                <a:latin typeface="Inter"/>
                <a:ea typeface="Inter"/>
                <a:cs typeface="Inter"/>
                <a:sym typeface="Inter"/>
              </a:rPr>
              <a:t>05</a:t>
            </a:r>
          </a:p>
        </p:txBody>
      </p:sp>
      <p:sp>
        <p:nvSpPr>
          <p:cNvPr name="TextBox 11" id="11"/>
          <p:cNvSpPr txBox="true"/>
          <p:nvPr/>
        </p:nvSpPr>
        <p:spPr>
          <a:xfrm rot="0">
            <a:off x="1698870" y="8919133"/>
            <a:ext cx="3452900" cy="168668"/>
          </a:xfrm>
          <a:prstGeom prst="rect">
            <a:avLst/>
          </a:prstGeom>
        </p:spPr>
        <p:txBody>
          <a:bodyPr anchor="t" rtlCol="false" tIns="0" lIns="0" bIns="0" rIns="0">
            <a:spAutoFit/>
          </a:bodyPr>
          <a:lstStyle/>
          <a:p>
            <a:pPr algn="l">
              <a:lnSpc>
                <a:spcPts val="1336"/>
              </a:lnSpc>
            </a:pPr>
            <a:r>
              <a:rPr lang="en-US" sz="1095">
                <a:solidFill>
                  <a:srgbClr val="000000"/>
                </a:solidFill>
                <a:latin typeface="Inter"/>
                <a:ea typeface="Inter"/>
                <a:cs typeface="Inter"/>
                <a:sym typeface="Inter"/>
              </a:rPr>
              <a:t>fig1: Relación entre precio y tamaño de la vivienda</a:t>
            </a:r>
          </a:p>
        </p:txBody>
      </p:sp>
      <p:sp>
        <p:nvSpPr>
          <p:cNvPr name="TextBox 12" id="12"/>
          <p:cNvSpPr txBox="true"/>
          <p:nvPr/>
        </p:nvSpPr>
        <p:spPr>
          <a:xfrm rot="0">
            <a:off x="11078196" y="9331428"/>
            <a:ext cx="3452900" cy="168668"/>
          </a:xfrm>
          <a:prstGeom prst="rect">
            <a:avLst/>
          </a:prstGeom>
        </p:spPr>
        <p:txBody>
          <a:bodyPr anchor="t" rtlCol="false" tIns="0" lIns="0" bIns="0" rIns="0">
            <a:spAutoFit/>
          </a:bodyPr>
          <a:lstStyle/>
          <a:p>
            <a:pPr algn="l">
              <a:lnSpc>
                <a:spcPts val="1336"/>
              </a:lnSpc>
            </a:pPr>
            <a:r>
              <a:rPr lang="en-US" sz="1095">
                <a:solidFill>
                  <a:srgbClr val="000000"/>
                </a:solidFill>
                <a:latin typeface="Inter"/>
                <a:ea typeface="Inter"/>
                <a:cs typeface="Inter"/>
                <a:sym typeface="Inter"/>
              </a:rPr>
              <a:t>fig2: Densidad de algunas variables numéricas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42009" y="126116"/>
            <a:ext cx="654702" cy="6547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8B9684"/>
              </a:solidFill>
              <a:prstDash val="solid"/>
              <a:miter/>
            </a:ln>
          </p:spPr>
        </p:sp>
        <p:sp>
          <p:nvSpPr>
            <p:cNvPr name="TextBox 4" id="4"/>
            <p:cNvSpPr txBox="true"/>
            <p:nvPr/>
          </p:nvSpPr>
          <p:spPr>
            <a:xfrm>
              <a:off x="76200" y="66675"/>
              <a:ext cx="660400" cy="669925"/>
            </a:xfrm>
            <a:prstGeom prst="rect">
              <a:avLst/>
            </a:prstGeom>
          </p:spPr>
          <p:txBody>
            <a:bodyPr anchor="ctr" rtlCol="false" tIns="39682" lIns="39682" bIns="39682" rIns="39682"/>
            <a:lstStyle/>
            <a:p>
              <a:pPr algn="ctr">
                <a:lnSpc>
                  <a:spcPts val="2123"/>
                </a:lnSpc>
              </a:pPr>
            </a:p>
          </p:txBody>
        </p:sp>
      </p:grpSp>
      <p:sp>
        <p:nvSpPr>
          <p:cNvPr name="Freeform 5" id="5"/>
          <p:cNvSpPr/>
          <p:nvPr/>
        </p:nvSpPr>
        <p:spPr>
          <a:xfrm flipH="false" flipV="false" rot="0">
            <a:off x="2349818" y="5743587"/>
            <a:ext cx="5733605" cy="4099528"/>
          </a:xfrm>
          <a:custGeom>
            <a:avLst/>
            <a:gdLst/>
            <a:ahLst/>
            <a:cxnLst/>
            <a:rect r="r" b="b" t="t" l="l"/>
            <a:pathLst>
              <a:path h="4099528" w="5733605">
                <a:moveTo>
                  <a:pt x="0" y="0"/>
                </a:moveTo>
                <a:lnTo>
                  <a:pt x="5733605" y="0"/>
                </a:lnTo>
                <a:lnTo>
                  <a:pt x="5733605" y="4099528"/>
                </a:lnTo>
                <a:lnTo>
                  <a:pt x="0" y="4099528"/>
                </a:lnTo>
                <a:lnTo>
                  <a:pt x="0" y="0"/>
                </a:lnTo>
                <a:close/>
              </a:path>
            </a:pathLst>
          </a:custGeom>
          <a:blipFill>
            <a:blip r:embed="rId2"/>
            <a:stretch>
              <a:fillRect l="0" t="0" r="0" b="0"/>
            </a:stretch>
          </a:blipFill>
        </p:spPr>
      </p:sp>
      <p:sp>
        <p:nvSpPr>
          <p:cNvPr name="Freeform 6" id="6"/>
          <p:cNvSpPr/>
          <p:nvPr/>
        </p:nvSpPr>
        <p:spPr>
          <a:xfrm flipH="false" flipV="false" rot="0">
            <a:off x="9691481" y="5634049"/>
            <a:ext cx="4837201" cy="4099528"/>
          </a:xfrm>
          <a:custGeom>
            <a:avLst/>
            <a:gdLst/>
            <a:ahLst/>
            <a:cxnLst/>
            <a:rect r="r" b="b" t="t" l="l"/>
            <a:pathLst>
              <a:path h="4099528" w="4837201">
                <a:moveTo>
                  <a:pt x="0" y="0"/>
                </a:moveTo>
                <a:lnTo>
                  <a:pt x="4837201" y="0"/>
                </a:lnTo>
                <a:lnTo>
                  <a:pt x="4837201" y="4099528"/>
                </a:lnTo>
                <a:lnTo>
                  <a:pt x="0" y="4099528"/>
                </a:lnTo>
                <a:lnTo>
                  <a:pt x="0" y="0"/>
                </a:lnTo>
                <a:close/>
              </a:path>
            </a:pathLst>
          </a:custGeom>
          <a:blipFill>
            <a:blip r:embed="rId3"/>
            <a:stretch>
              <a:fillRect l="0" t="0" r="0" b="0"/>
            </a:stretch>
          </a:blipFill>
        </p:spPr>
      </p:sp>
      <p:sp>
        <p:nvSpPr>
          <p:cNvPr name="TextBox 7" id="7"/>
          <p:cNvSpPr txBox="true"/>
          <p:nvPr/>
        </p:nvSpPr>
        <p:spPr>
          <a:xfrm rot="0">
            <a:off x="1028700" y="984232"/>
            <a:ext cx="11707591" cy="796693"/>
          </a:xfrm>
          <a:prstGeom prst="rect">
            <a:avLst/>
          </a:prstGeom>
        </p:spPr>
        <p:txBody>
          <a:bodyPr anchor="t" rtlCol="false" tIns="0" lIns="0" bIns="0" rIns="0">
            <a:spAutoFit/>
          </a:bodyPr>
          <a:lstStyle/>
          <a:p>
            <a:pPr algn="l">
              <a:lnSpc>
                <a:spcPts val="6211"/>
              </a:lnSpc>
              <a:spcBef>
                <a:spcPct val="0"/>
              </a:spcBef>
            </a:pPr>
            <a:r>
              <a:rPr lang="en-US" sz="5091">
                <a:solidFill>
                  <a:srgbClr val="404040"/>
                </a:solidFill>
                <a:latin typeface="Inter"/>
                <a:ea typeface="Inter"/>
                <a:cs typeface="Inter"/>
                <a:sym typeface="Inter"/>
              </a:rPr>
              <a:t>METODOLOGIA</a:t>
            </a:r>
          </a:p>
        </p:txBody>
      </p:sp>
      <p:sp>
        <p:nvSpPr>
          <p:cNvPr name="TextBox 8" id="8"/>
          <p:cNvSpPr txBox="true"/>
          <p:nvPr/>
        </p:nvSpPr>
        <p:spPr>
          <a:xfrm rot="0">
            <a:off x="1028700" y="2605659"/>
            <a:ext cx="16230600" cy="2918853"/>
          </a:xfrm>
          <a:prstGeom prst="rect">
            <a:avLst/>
          </a:prstGeom>
        </p:spPr>
        <p:txBody>
          <a:bodyPr anchor="t" rtlCol="false" tIns="0" lIns="0" bIns="0" rIns="0">
            <a:spAutoFit/>
          </a:bodyPr>
          <a:lstStyle/>
          <a:p>
            <a:pPr algn="l">
              <a:lnSpc>
                <a:spcPts val="2556"/>
              </a:lnSpc>
            </a:pPr>
            <a:r>
              <a:rPr lang="en-US" sz="2095">
                <a:solidFill>
                  <a:srgbClr val="000000"/>
                </a:solidFill>
                <a:latin typeface="Inter"/>
                <a:ea typeface="Inter"/>
                <a:cs typeface="Inter"/>
                <a:sym typeface="Inter"/>
              </a:rPr>
              <a:t>Utilizando las observaciones anteriores, se pudieron transformar y procesar nuevas variables. Las cuales fueron:</a:t>
            </a:r>
          </a:p>
          <a:p>
            <a:pPr algn="l" marL="452399" indent="-226200" lvl="1">
              <a:lnSpc>
                <a:spcPts val="2556"/>
              </a:lnSpc>
              <a:buFont typeface="Arial"/>
              <a:buChar char="•"/>
            </a:pPr>
            <a:r>
              <a:rPr lang="en-US" sz="2095">
                <a:solidFill>
                  <a:srgbClr val="000000"/>
                </a:solidFill>
                <a:latin typeface="Inter"/>
                <a:ea typeface="Inter"/>
                <a:cs typeface="Inter"/>
                <a:sym typeface="Inter"/>
              </a:rPr>
              <a:t>Transformación logarítmica de variables: Dado que estas variables tienen una distribución donde reside gran acumulación, al transformar los valores numéricos, podría facilitar la normalización de los datos.</a:t>
            </a:r>
          </a:p>
          <a:p>
            <a:pPr algn="l" marL="904798" indent="-301599" lvl="2">
              <a:lnSpc>
                <a:spcPts val="2556"/>
              </a:lnSpc>
              <a:buFont typeface="Arial"/>
              <a:buChar char="⚬"/>
            </a:pPr>
            <a:r>
              <a:rPr lang="en-US" sz="2095">
                <a:solidFill>
                  <a:srgbClr val="000000"/>
                </a:solidFill>
                <a:latin typeface="Inter"/>
                <a:ea typeface="Inter"/>
                <a:cs typeface="Inter"/>
                <a:sym typeface="Inter"/>
              </a:rPr>
              <a:t>Precio (price)</a:t>
            </a:r>
          </a:p>
          <a:p>
            <a:pPr algn="l" marL="904798" indent="-301599" lvl="2">
              <a:lnSpc>
                <a:spcPts val="2556"/>
              </a:lnSpc>
              <a:buFont typeface="Arial"/>
              <a:buChar char="⚬"/>
            </a:pPr>
            <a:r>
              <a:rPr lang="en-US" sz="2095">
                <a:solidFill>
                  <a:srgbClr val="000000"/>
                </a:solidFill>
                <a:latin typeface="Inter"/>
                <a:ea typeface="Inter"/>
                <a:cs typeface="Inter"/>
                <a:sym typeface="Inter"/>
              </a:rPr>
              <a:t>Tamaño de vivienda (sqft_living)</a:t>
            </a:r>
          </a:p>
          <a:p>
            <a:pPr algn="l" marL="904798" indent="-301599" lvl="2">
              <a:lnSpc>
                <a:spcPts val="2556"/>
              </a:lnSpc>
              <a:buFont typeface="Arial"/>
              <a:buChar char="⚬"/>
            </a:pPr>
            <a:r>
              <a:rPr lang="en-US" sz="2095">
                <a:solidFill>
                  <a:srgbClr val="000000"/>
                </a:solidFill>
                <a:latin typeface="Inter"/>
                <a:ea typeface="Inter"/>
                <a:cs typeface="Inter"/>
                <a:sym typeface="Inter"/>
              </a:rPr>
              <a:t>Tamaño de sótano (sqft_above)</a:t>
            </a:r>
          </a:p>
          <a:p>
            <a:pPr algn="l" marL="904798" indent="-301599" lvl="2">
              <a:lnSpc>
                <a:spcPts val="2556"/>
              </a:lnSpc>
              <a:buFont typeface="Arial"/>
              <a:buChar char="⚬"/>
            </a:pPr>
            <a:r>
              <a:rPr lang="en-US" sz="2095">
                <a:solidFill>
                  <a:srgbClr val="000000"/>
                </a:solidFill>
                <a:latin typeface="Inter"/>
                <a:ea typeface="Inter"/>
                <a:cs typeface="Inter"/>
                <a:sym typeface="Inter"/>
              </a:rPr>
              <a:t>Tamaño de vivienda transformada (sqft_living15) </a:t>
            </a:r>
          </a:p>
          <a:p>
            <a:pPr algn="l" marL="452399" indent="-226200" lvl="1">
              <a:lnSpc>
                <a:spcPts val="2556"/>
              </a:lnSpc>
              <a:buFont typeface="Arial"/>
              <a:buChar char="•"/>
            </a:pPr>
            <a:r>
              <a:rPr lang="en-US" sz="2095">
                <a:solidFill>
                  <a:srgbClr val="000000"/>
                </a:solidFill>
                <a:latin typeface="Inter"/>
                <a:ea typeface="Inter"/>
                <a:cs typeface="Inter"/>
                <a:sym typeface="Inter"/>
              </a:rPr>
              <a:t>Adición de distancia: Se generó una variable que mide la distancia entre cada vivienda y el centro de la zona con mayor plusvalía en Seattle (Capitol Hill).</a:t>
            </a:r>
          </a:p>
        </p:txBody>
      </p:sp>
      <p:sp>
        <p:nvSpPr>
          <p:cNvPr name="TextBox 9" id="9"/>
          <p:cNvSpPr txBox="true"/>
          <p:nvPr/>
        </p:nvSpPr>
        <p:spPr>
          <a:xfrm rot="0">
            <a:off x="1028700" y="1993572"/>
            <a:ext cx="7314748" cy="402537"/>
          </a:xfrm>
          <a:prstGeom prst="rect">
            <a:avLst/>
          </a:prstGeom>
        </p:spPr>
        <p:txBody>
          <a:bodyPr anchor="t" rtlCol="false" tIns="0" lIns="0" bIns="0" rIns="0">
            <a:spAutoFit/>
          </a:bodyPr>
          <a:lstStyle/>
          <a:p>
            <a:pPr algn="l">
              <a:lnSpc>
                <a:spcPts val="3152"/>
              </a:lnSpc>
            </a:pPr>
            <a:r>
              <a:rPr lang="en-US" sz="2584" b="true">
                <a:solidFill>
                  <a:srgbClr val="000000"/>
                </a:solidFill>
                <a:latin typeface="Inter Bold"/>
                <a:ea typeface="Inter Bold"/>
                <a:cs typeface="Inter Bold"/>
                <a:sym typeface="Inter Bold"/>
              </a:rPr>
              <a:t>Procesamiento de variables</a:t>
            </a:r>
          </a:p>
        </p:txBody>
      </p:sp>
      <p:sp>
        <p:nvSpPr>
          <p:cNvPr name="TextBox 10" id="10"/>
          <p:cNvSpPr txBox="true"/>
          <p:nvPr/>
        </p:nvSpPr>
        <p:spPr>
          <a:xfrm rot="0">
            <a:off x="196996" y="208064"/>
            <a:ext cx="544727" cy="443179"/>
          </a:xfrm>
          <a:prstGeom prst="rect">
            <a:avLst/>
          </a:prstGeom>
        </p:spPr>
        <p:txBody>
          <a:bodyPr anchor="t" rtlCol="false" tIns="0" lIns="0" bIns="0" rIns="0">
            <a:spAutoFit/>
          </a:bodyPr>
          <a:lstStyle/>
          <a:p>
            <a:pPr algn="ctr">
              <a:lnSpc>
                <a:spcPts val="3643"/>
              </a:lnSpc>
            </a:pPr>
            <a:r>
              <a:rPr lang="en-US" sz="2602">
                <a:solidFill>
                  <a:srgbClr val="8B9684">
                    <a:alpha val="82745"/>
                  </a:srgbClr>
                </a:solidFill>
                <a:latin typeface="Inter"/>
                <a:ea typeface="Inter"/>
                <a:cs typeface="Inter"/>
                <a:sym typeface="Inter"/>
              </a:rPr>
              <a:t>06</a:t>
            </a:r>
          </a:p>
        </p:txBody>
      </p:sp>
      <p:sp>
        <p:nvSpPr>
          <p:cNvPr name="TextBox 11" id="11"/>
          <p:cNvSpPr txBox="true"/>
          <p:nvPr/>
        </p:nvSpPr>
        <p:spPr>
          <a:xfrm rot="0">
            <a:off x="2349818" y="9833590"/>
            <a:ext cx="3452900" cy="168668"/>
          </a:xfrm>
          <a:prstGeom prst="rect">
            <a:avLst/>
          </a:prstGeom>
        </p:spPr>
        <p:txBody>
          <a:bodyPr anchor="t" rtlCol="false" tIns="0" lIns="0" bIns="0" rIns="0">
            <a:spAutoFit/>
          </a:bodyPr>
          <a:lstStyle/>
          <a:p>
            <a:pPr algn="l">
              <a:lnSpc>
                <a:spcPts val="1336"/>
              </a:lnSpc>
            </a:pPr>
            <a:r>
              <a:rPr lang="en-US" sz="1095">
                <a:solidFill>
                  <a:srgbClr val="000000"/>
                </a:solidFill>
                <a:latin typeface="Inter"/>
                <a:ea typeface="Inter"/>
                <a:cs typeface="Inter"/>
                <a:sym typeface="Inter"/>
              </a:rPr>
              <a:t>fig3: Ubicación de inmuebles</a:t>
            </a:r>
          </a:p>
        </p:txBody>
      </p:sp>
      <p:sp>
        <p:nvSpPr>
          <p:cNvPr name="TextBox 12" id="12"/>
          <p:cNvSpPr txBox="true"/>
          <p:nvPr/>
        </p:nvSpPr>
        <p:spPr>
          <a:xfrm rot="0">
            <a:off x="9691481" y="9754018"/>
            <a:ext cx="3452900" cy="168668"/>
          </a:xfrm>
          <a:prstGeom prst="rect">
            <a:avLst/>
          </a:prstGeom>
        </p:spPr>
        <p:txBody>
          <a:bodyPr anchor="t" rtlCol="false" tIns="0" lIns="0" bIns="0" rIns="0">
            <a:spAutoFit/>
          </a:bodyPr>
          <a:lstStyle/>
          <a:p>
            <a:pPr algn="l">
              <a:lnSpc>
                <a:spcPts val="1336"/>
              </a:lnSpc>
            </a:pPr>
            <a:r>
              <a:rPr lang="en-US" sz="1095">
                <a:solidFill>
                  <a:srgbClr val="000000"/>
                </a:solidFill>
                <a:latin typeface="Inter"/>
                <a:ea typeface="Inter"/>
                <a:cs typeface="Inter"/>
                <a:sym typeface="Inter"/>
              </a:rPr>
              <a:t>fig4: Transformación logarítmica de variables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42009" y="126116"/>
            <a:ext cx="654702" cy="65470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8B9684"/>
              </a:solidFill>
              <a:prstDash val="solid"/>
              <a:miter/>
            </a:ln>
          </p:spPr>
        </p:sp>
        <p:sp>
          <p:nvSpPr>
            <p:cNvPr name="TextBox 4" id="4"/>
            <p:cNvSpPr txBox="true"/>
            <p:nvPr/>
          </p:nvSpPr>
          <p:spPr>
            <a:xfrm>
              <a:off x="76200" y="66675"/>
              <a:ext cx="660400" cy="669925"/>
            </a:xfrm>
            <a:prstGeom prst="rect">
              <a:avLst/>
            </a:prstGeom>
          </p:spPr>
          <p:txBody>
            <a:bodyPr anchor="ctr" rtlCol="false" tIns="39682" lIns="39682" bIns="39682" rIns="39682"/>
            <a:lstStyle/>
            <a:p>
              <a:pPr algn="ctr">
                <a:lnSpc>
                  <a:spcPts val="2123"/>
                </a:lnSpc>
              </a:pPr>
            </a:p>
          </p:txBody>
        </p:sp>
      </p:grpSp>
      <p:sp>
        <p:nvSpPr>
          <p:cNvPr name="TextBox 5" id="5"/>
          <p:cNvSpPr txBox="true"/>
          <p:nvPr/>
        </p:nvSpPr>
        <p:spPr>
          <a:xfrm rot="0">
            <a:off x="1028700" y="2605659"/>
            <a:ext cx="15158902" cy="5185803"/>
          </a:xfrm>
          <a:prstGeom prst="rect">
            <a:avLst/>
          </a:prstGeom>
        </p:spPr>
        <p:txBody>
          <a:bodyPr anchor="t" rtlCol="false" tIns="0" lIns="0" bIns="0" rIns="0">
            <a:spAutoFit/>
          </a:bodyPr>
          <a:lstStyle/>
          <a:p>
            <a:pPr algn="l">
              <a:lnSpc>
                <a:spcPts val="2556"/>
              </a:lnSpc>
            </a:pPr>
            <a:r>
              <a:rPr lang="en-US" sz="2095">
                <a:solidFill>
                  <a:srgbClr val="000000"/>
                </a:solidFill>
                <a:latin typeface="Inter"/>
                <a:ea typeface="Inter"/>
                <a:cs typeface="Inter"/>
                <a:sym typeface="Inter"/>
              </a:rPr>
              <a:t>Dado que ya se cuenta con el dataset final, siendo de 20 variables finales, y teniendo en consideración la variable dependiente </a:t>
            </a:r>
            <a:r>
              <a:rPr lang="en-US" sz="2095" b="true">
                <a:solidFill>
                  <a:srgbClr val="000000"/>
                </a:solidFill>
                <a:latin typeface="Inter Bold"/>
                <a:ea typeface="Inter Bold"/>
                <a:cs typeface="Inter Bold"/>
                <a:sym typeface="Inter Bold"/>
              </a:rPr>
              <a:t>price </a:t>
            </a:r>
            <a:r>
              <a:rPr lang="en-US" sz="2095">
                <a:solidFill>
                  <a:srgbClr val="000000"/>
                </a:solidFill>
                <a:latin typeface="Inter"/>
                <a:ea typeface="Inter"/>
                <a:cs typeface="Inter"/>
                <a:sym typeface="Inter"/>
              </a:rPr>
              <a:t>se procede a proponer los modelos predictivos.</a:t>
            </a:r>
          </a:p>
          <a:p>
            <a:pPr algn="l" marL="452399" indent="-226200" lvl="1">
              <a:lnSpc>
                <a:spcPts val="2556"/>
              </a:lnSpc>
              <a:buFont typeface="Arial"/>
              <a:buChar char="•"/>
            </a:pPr>
            <a:r>
              <a:rPr lang="en-US" sz="2095">
                <a:solidFill>
                  <a:srgbClr val="000000"/>
                </a:solidFill>
                <a:latin typeface="Inter"/>
                <a:ea typeface="Inter"/>
                <a:cs typeface="Inter"/>
                <a:sym typeface="Inter"/>
              </a:rPr>
              <a:t>Modelo de regresión lineal: Este modelo asumirá la relación lineal entre la variable dependiente y una sola variable independiente.</a:t>
            </a:r>
          </a:p>
          <a:p>
            <a:pPr algn="l" marL="452399" indent="-226200" lvl="1">
              <a:lnSpc>
                <a:spcPts val="2556"/>
              </a:lnSpc>
              <a:buFont typeface="Arial"/>
              <a:buChar char="•"/>
            </a:pPr>
            <a:r>
              <a:rPr lang="en-US" sz="2095">
                <a:solidFill>
                  <a:srgbClr val="000000"/>
                </a:solidFill>
                <a:latin typeface="Inter"/>
                <a:ea typeface="Inter"/>
                <a:cs typeface="Inter"/>
                <a:sym typeface="Inter"/>
              </a:rPr>
              <a:t>Modelo de regresión múltiple: A diferencia de la regresión lineal, este modelo extiende la regresión lineal incorporando múltiples variables independientes.</a:t>
            </a:r>
          </a:p>
          <a:p>
            <a:pPr algn="l" marL="452399" indent="-226200" lvl="1">
              <a:lnSpc>
                <a:spcPts val="2556"/>
              </a:lnSpc>
              <a:buFont typeface="Arial"/>
              <a:buChar char="•"/>
            </a:pPr>
            <a:r>
              <a:rPr lang="en-US" sz="2095">
                <a:solidFill>
                  <a:srgbClr val="000000"/>
                </a:solidFill>
                <a:latin typeface="Inter"/>
                <a:ea typeface="Inter"/>
                <a:cs typeface="Inter"/>
                <a:sym typeface="Inter"/>
              </a:rPr>
              <a:t>Modelo de Regresión Polinomial: Por último, el modelo de regresión polinomial además de incorporar el resto de variables, ajustará los comportamientos no lineales.</a:t>
            </a:r>
          </a:p>
          <a:p>
            <a:pPr algn="l">
              <a:lnSpc>
                <a:spcPts val="2556"/>
              </a:lnSpc>
            </a:pPr>
          </a:p>
          <a:p>
            <a:pPr algn="l">
              <a:lnSpc>
                <a:spcPts val="2556"/>
              </a:lnSpc>
            </a:pPr>
          </a:p>
          <a:p>
            <a:pPr algn="l">
              <a:lnSpc>
                <a:spcPts val="2556"/>
              </a:lnSpc>
            </a:pPr>
            <a:r>
              <a:rPr lang="en-US" sz="2095">
                <a:solidFill>
                  <a:srgbClr val="000000"/>
                </a:solidFill>
                <a:latin typeface="Inter"/>
                <a:ea typeface="Inter"/>
                <a:cs typeface="Inter"/>
                <a:sym typeface="Inter"/>
              </a:rPr>
              <a:t>Al final, cada uno de los modelos predictivos serán evaluados utilizando métricas de rendimiento, siendo:</a:t>
            </a:r>
          </a:p>
          <a:p>
            <a:pPr algn="l" marL="452399" indent="-226200" lvl="1">
              <a:lnSpc>
                <a:spcPts val="2556"/>
              </a:lnSpc>
              <a:buFont typeface="Arial"/>
              <a:buChar char="•"/>
            </a:pPr>
            <a:r>
              <a:rPr lang="en-US" sz="2095">
                <a:solidFill>
                  <a:srgbClr val="000000"/>
                </a:solidFill>
                <a:latin typeface="Inter"/>
                <a:ea typeface="Inter"/>
                <a:cs typeface="Inter"/>
                <a:sym typeface="Inter"/>
              </a:rPr>
              <a:t>R^2: Esta métrica nos da una idea general de qué tan bien se ajusta el modelo.</a:t>
            </a:r>
          </a:p>
          <a:p>
            <a:pPr algn="l" marL="452399" indent="-226200" lvl="1">
              <a:lnSpc>
                <a:spcPts val="2556"/>
              </a:lnSpc>
              <a:buFont typeface="Arial"/>
              <a:buChar char="•"/>
            </a:pPr>
            <a:r>
              <a:rPr lang="en-US" sz="2095">
                <a:solidFill>
                  <a:srgbClr val="000000"/>
                </a:solidFill>
                <a:latin typeface="Inter"/>
                <a:ea typeface="Inter"/>
                <a:cs typeface="Inter"/>
                <a:sym typeface="Inter"/>
              </a:rPr>
              <a:t>MSE (Error Cuadrático Medio): Calcula el promedio de los cuadrados de los errores entre las predicciones del modelo y los valores reales observados</a:t>
            </a:r>
          </a:p>
          <a:p>
            <a:pPr algn="l" marL="452399" indent="-226200" lvl="1">
              <a:lnSpc>
                <a:spcPts val="2556"/>
              </a:lnSpc>
              <a:buFont typeface="Arial"/>
              <a:buChar char="•"/>
            </a:pPr>
            <a:r>
              <a:rPr lang="en-US" sz="2095">
                <a:solidFill>
                  <a:srgbClr val="000000"/>
                </a:solidFill>
                <a:latin typeface="Inter"/>
                <a:ea typeface="Inter"/>
                <a:cs typeface="Inter"/>
                <a:sym typeface="Inter"/>
              </a:rPr>
              <a:t>MAE (Error Absoluto Medio): Mide el error promedio en términos absolutos, a diferencia del MSE, este no penaliza los errores grandes de manera tan fuerte.</a:t>
            </a:r>
          </a:p>
        </p:txBody>
      </p:sp>
      <p:sp>
        <p:nvSpPr>
          <p:cNvPr name="Freeform 6" id="6"/>
          <p:cNvSpPr/>
          <p:nvPr/>
        </p:nvSpPr>
        <p:spPr>
          <a:xfrm flipH="false" flipV="false" rot="0">
            <a:off x="15705867" y="7607907"/>
            <a:ext cx="1553433" cy="1650393"/>
          </a:xfrm>
          <a:custGeom>
            <a:avLst/>
            <a:gdLst/>
            <a:ahLst/>
            <a:cxnLst/>
            <a:rect r="r" b="b" t="t" l="l"/>
            <a:pathLst>
              <a:path h="1650393" w="1553433">
                <a:moveTo>
                  <a:pt x="0" y="0"/>
                </a:moveTo>
                <a:lnTo>
                  <a:pt x="1553433" y="0"/>
                </a:lnTo>
                <a:lnTo>
                  <a:pt x="1553433" y="1650393"/>
                </a:lnTo>
                <a:lnTo>
                  <a:pt x="0" y="165039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5486400" y="8010537"/>
            <a:ext cx="7315200" cy="1243584"/>
          </a:xfrm>
          <a:custGeom>
            <a:avLst/>
            <a:gdLst/>
            <a:ahLst/>
            <a:cxnLst/>
            <a:rect r="r" b="b" t="t" l="l"/>
            <a:pathLst>
              <a:path h="1243584" w="7315200">
                <a:moveTo>
                  <a:pt x="0" y="0"/>
                </a:moveTo>
                <a:lnTo>
                  <a:pt x="7315200" y="0"/>
                </a:lnTo>
                <a:lnTo>
                  <a:pt x="7315200" y="1243584"/>
                </a:lnTo>
                <a:lnTo>
                  <a:pt x="0" y="12435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0552335" y="8010537"/>
            <a:ext cx="2249265" cy="1243584"/>
          </a:xfrm>
          <a:custGeom>
            <a:avLst/>
            <a:gdLst/>
            <a:ahLst/>
            <a:cxnLst/>
            <a:rect r="r" b="b" t="t" l="l"/>
            <a:pathLst>
              <a:path h="1243584" w="2249265">
                <a:moveTo>
                  <a:pt x="0" y="0"/>
                </a:moveTo>
                <a:lnTo>
                  <a:pt x="2249265" y="0"/>
                </a:lnTo>
                <a:lnTo>
                  <a:pt x="2249265" y="1243584"/>
                </a:lnTo>
                <a:lnTo>
                  <a:pt x="0" y="1243584"/>
                </a:lnTo>
                <a:lnTo>
                  <a:pt x="0" y="0"/>
                </a:lnTo>
                <a:close/>
              </a:path>
            </a:pathLst>
          </a:custGeom>
          <a:blipFill>
            <a:blip r:embed="rId6">
              <a:extLst>
                <a:ext uri="{96DAC541-7B7A-43D3-8B79-37D633B846F1}">
                  <asvg:svgBlip xmlns:asvg="http://schemas.microsoft.com/office/drawing/2016/SVG/main" r:embed="rId7"/>
                </a:ext>
              </a:extLst>
            </a:blip>
            <a:stretch>
              <a:fillRect l="-40681" t="0" r="-214829" b="-9311"/>
            </a:stretch>
          </a:blipFill>
        </p:spPr>
      </p:sp>
      <p:sp>
        <p:nvSpPr>
          <p:cNvPr name="TextBox 9" id="9"/>
          <p:cNvSpPr txBox="true"/>
          <p:nvPr/>
        </p:nvSpPr>
        <p:spPr>
          <a:xfrm rot="0">
            <a:off x="1028700" y="984232"/>
            <a:ext cx="11707591" cy="796693"/>
          </a:xfrm>
          <a:prstGeom prst="rect">
            <a:avLst/>
          </a:prstGeom>
        </p:spPr>
        <p:txBody>
          <a:bodyPr anchor="t" rtlCol="false" tIns="0" lIns="0" bIns="0" rIns="0">
            <a:spAutoFit/>
          </a:bodyPr>
          <a:lstStyle/>
          <a:p>
            <a:pPr algn="l">
              <a:lnSpc>
                <a:spcPts val="6211"/>
              </a:lnSpc>
              <a:spcBef>
                <a:spcPct val="0"/>
              </a:spcBef>
            </a:pPr>
            <a:r>
              <a:rPr lang="en-US" sz="5091">
                <a:solidFill>
                  <a:srgbClr val="404040"/>
                </a:solidFill>
                <a:latin typeface="Inter"/>
                <a:ea typeface="Inter"/>
                <a:cs typeface="Inter"/>
                <a:sym typeface="Inter"/>
              </a:rPr>
              <a:t>METODOLOGIA</a:t>
            </a:r>
          </a:p>
        </p:txBody>
      </p:sp>
      <p:sp>
        <p:nvSpPr>
          <p:cNvPr name="TextBox 10" id="10"/>
          <p:cNvSpPr txBox="true"/>
          <p:nvPr/>
        </p:nvSpPr>
        <p:spPr>
          <a:xfrm rot="0">
            <a:off x="1028700" y="1993572"/>
            <a:ext cx="7314748" cy="402537"/>
          </a:xfrm>
          <a:prstGeom prst="rect">
            <a:avLst/>
          </a:prstGeom>
        </p:spPr>
        <p:txBody>
          <a:bodyPr anchor="t" rtlCol="false" tIns="0" lIns="0" bIns="0" rIns="0">
            <a:spAutoFit/>
          </a:bodyPr>
          <a:lstStyle/>
          <a:p>
            <a:pPr algn="l">
              <a:lnSpc>
                <a:spcPts val="3152"/>
              </a:lnSpc>
            </a:pPr>
            <a:r>
              <a:rPr lang="en-US" sz="2584" b="true">
                <a:solidFill>
                  <a:srgbClr val="000000"/>
                </a:solidFill>
                <a:latin typeface="Inter Bold"/>
                <a:ea typeface="Inter Bold"/>
                <a:cs typeface="Inter Bold"/>
                <a:sym typeface="Inter Bold"/>
              </a:rPr>
              <a:t>Incorporación de modelos</a:t>
            </a:r>
          </a:p>
        </p:txBody>
      </p:sp>
      <p:sp>
        <p:nvSpPr>
          <p:cNvPr name="TextBox 11" id="11"/>
          <p:cNvSpPr txBox="true"/>
          <p:nvPr/>
        </p:nvSpPr>
        <p:spPr>
          <a:xfrm rot="0">
            <a:off x="196996" y="208064"/>
            <a:ext cx="544727" cy="443179"/>
          </a:xfrm>
          <a:prstGeom prst="rect">
            <a:avLst/>
          </a:prstGeom>
        </p:spPr>
        <p:txBody>
          <a:bodyPr anchor="t" rtlCol="false" tIns="0" lIns="0" bIns="0" rIns="0">
            <a:spAutoFit/>
          </a:bodyPr>
          <a:lstStyle/>
          <a:p>
            <a:pPr algn="ctr">
              <a:lnSpc>
                <a:spcPts val="3643"/>
              </a:lnSpc>
            </a:pPr>
            <a:r>
              <a:rPr lang="en-US" sz="2602">
                <a:solidFill>
                  <a:srgbClr val="8B9684">
                    <a:alpha val="82745"/>
                  </a:srgbClr>
                </a:solidFill>
                <a:latin typeface="Inter"/>
                <a:ea typeface="Inter"/>
                <a:cs typeface="Inter"/>
                <a:sym typeface="Inter"/>
              </a:rPr>
              <a:t>07</a:t>
            </a:r>
          </a:p>
        </p:txBody>
      </p:sp>
      <p:sp>
        <p:nvSpPr>
          <p:cNvPr name="TextBox 12" id="12"/>
          <p:cNvSpPr txBox="true"/>
          <p:nvPr/>
        </p:nvSpPr>
        <p:spPr>
          <a:xfrm rot="0">
            <a:off x="7487761" y="8491664"/>
            <a:ext cx="1711375" cy="271804"/>
          </a:xfrm>
          <a:prstGeom prst="rect">
            <a:avLst/>
          </a:prstGeom>
        </p:spPr>
        <p:txBody>
          <a:bodyPr anchor="t" rtlCol="false" tIns="0" lIns="0" bIns="0" rIns="0">
            <a:spAutoFit/>
          </a:bodyPr>
          <a:lstStyle/>
          <a:p>
            <a:pPr algn="ctr">
              <a:lnSpc>
                <a:spcPts val="2123"/>
              </a:lnSpc>
              <a:spcBef>
                <a:spcPct val="0"/>
              </a:spcBef>
            </a:pPr>
            <a:r>
              <a:rPr lang="en-US" sz="1740">
                <a:solidFill>
                  <a:srgbClr val="393536"/>
                </a:solidFill>
                <a:latin typeface="Inter"/>
                <a:ea typeface="Inter"/>
                <a:cs typeface="Inter"/>
                <a:sym typeface="Inter"/>
              </a:rPr>
              <a:t>TRAIN SET: 80%</a:t>
            </a:r>
          </a:p>
        </p:txBody>
      </p:sp>
      <p:sp>
        <p:nvSpPr>
          <p:cNvPr name="TextBox 13" id="13"/>
          <p:cNvSpPr txBox="true"/>
          <p:nvPr/>
        </p:nvSpPr>
        <p:spPr>
          <a:xfrm rot="0">
            <a:off x="10872775" y="8491664"/>
            <a:ext cx="1608386" cy="271804"/>
          </a:xfrm>
          <a:prstGeom prst="rect">
            <a:avLst/>
          </a:prstGeom>
        </p:spPr>
        <p:txBody>
          <a:bodyPr anchor="t" rtlCol="false" tIns="0" lIns="0" bIns="0" rIns="0">
            <a:spAutoFit/>
          </a:bodyPr>
          <a:lstStyle/>
          <a:p>
            <a:pPr algn="ctr">
              <a:lnSpc>
                <a:spcPts val="2123"/>
              </a:lnSpc>
              <a:spcBef>
                <a:spcPct val="0"/>
              </a:spcBef>
            </a:pPr>
            <a:r>
              <a:rPr lang="en-US" sz="1740">
                <a:solidFill>
                  <a:srgbClr val="E9CCB1"/>
                </a:solidFill>
                <a:latin typeface="Inter"/>
                <a:ea typeface="Inter"/>
                <a:cs typeface="Inter"/>
                <a:sym typeface="Inter"/>
              </a:rPr>
              <a:t>TEST SET: 20%</a:t>
            </a:r>
          </a:p>
        </p:txBody>
      </p:sp>
      <p:sp>
        <p:nvSpPr>
          <p:cNvPr name="TextBox 14" id="14"/>
          <p:cNvSpPr txBox="true"/>
          <p:nvPr/>
        </p:nvSpPr>
        <p:spPr>
          <a:xfrm rot="0">
            <a:off x="5486400" y="9244596"/>
            <a:ext cx="3452900" cy="168668"/>
          </a:xfrm>
          <a:prstGeom prst="rect">
            <a:avLst/>
          </a:prstGeom>
        </p:spPr>
        <p:txBody>
          <a:bodyPr anchor="t" rtlCol="false" tIns="0" lIns="0" bIns="0" rIns="0">
            <a:spAutoFit/>
          </a:bodyPr>
          <a:lstStyle/>
          <a:p>
            <a:pPr algn="l">
              <a:lnSpc>
                <a:spcPts val="1336"/>
              </a:lnSpc>
            </a:pPr>
            <a:r>
              <a:rPr lang="en-US" sz="1095">
                <a:solidFill>
                  <a:srgbClr val="000000"/>
                </a:solidFill>
                <a:latin typeface="Inter"/>
                <a:ea typeface="Inter"/>
                <a:cs typeface="Inter"/>
                <a:sym typeface="Inter"/>
              </a:rPr>
              <a:t>fig4: Delimitación de train, test set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DAGdc8tmqwo</dc:identifier>
  <dcterms:modified xsi:type="dcterms:W3CDTF">2011-08-01T06:04:30Z</dcterms:modified>
  <cp:revision>1</cp:revision>
  <dc:title>Name of company</dc:title>
</cp:coreProperties>
</file>